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9" r:id="rId2"/>
    <p:sldId id="257" r:id="rId3"/>
    <p:sldId id="279" r:id="rId4"/>
    <p:sldId id="322" r:id="rId5"/>
    <p:sldId id="278" r:id="rId6"/>
    <p:sldId id="277" r:id="rId7"/>
    <p:sldId id="304" r:id="rId8"/>
    <p:sldId id="281" r:id="rId9"/>
    <p:sldId id="267" r:id="rId10"/>
    <p:sldId id="301" r:id="rId11"/>
    <p:sldId id="269" r:id="rId12"/>
    <p:sldId id="268"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09" r:id="rId33"/>
    <p:sldId id="310" r:id="rId34"/>
    <p:sldId id="311" r:id="rId35"/>
    <p:sldId id="312" r:id="rId36"/>
    <p:sldId id="313" r:id="rId37"/>
    <p:sldId id="314" r:id="rId38"/>
    <p:sldId id="315" r:id="rId39"/>
    <p:sldId id="321" r:id="rId40"/>
    <p:sldId id="303" r:id="rId41"/>
    <p:sldId id="280" r:id="rId42"/>
    <p:sldId id="261" r:id="rId43"/>
    <p:sldId id="306" r:id="rId44"/>
    <p:sldId id="307" r:id="rId45"/>
    <p:sldId id="262" r:id="rId46"/>
    <p:sldId id="308" r:id="rId47"/>
    <p:sldId id="320" r:id="rId48"/>
    <p:sldId id="316" r:id="rId49"/>
    <p:sldId id="263" r:id="rId50"/>
    <p:sldId id="317" r:id="rId51"/>
    <p:sldId id="318" r:id="rId52"/>
    <p:sldId id="319"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A543"/>
    <a:srgbClr val="92E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2127" autoAdjust="0"/>
  </p:normalViewPr>
  <p:slideViewPr>
    <p:cSldViewPr snapToGrid="0">
      <p:cViewPr varScale="1">
        <p:scale>
          <a:sx n="106" d="100"/>
          <a:sy n="106"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Chase\Documents\GroupWise\ONC%20-%203%20Yr%202250%20and%20Gen%20Fund%20Spend%20Analysis%20-%20dolla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Chase\Desktop\2016-17Public%20Excess%20High%20Cost%20by%20Distric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Chase\Desktop\2016-17Public%20Excess%20High%20Cost%20by%20Distric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[ONC - 3 Yr 2250 and Gen Fund Spend Analysis - dollars.xlsx]Sheet1!PivotTable2</c:name>
    <c:fmtId val="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2250 Actual Spend as % of Total General Fund Spend, 3 Yr Trend</a:t>
            </a:r>
          </a:p>
          <a:p>
            <a:pPr>
              <a:defRPr/>
            </a:pPr>
            <a:r>
              <a:rPr lang="en-US"/>
              <a:t>Source:</a:t>
            </a:r>
            <a:r>
              <a:rPr lang="en-US" baseline="0"/>
              <a:t> (ST-3 filings)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w="28575" cap="rnd">
            <a:solidFill>
              <a:schemeClr val="accent1"/>
            </a:solidFill>
            <a:round/>
          </a:ln>
          <a:effectLst/>
        </c:spPr>
      </c:pivotFmt>
      <c:pivotFmt>
        <c:idx val="4"/>
        <c:spPr>
          <a:solidFill>
            <a:schemeClr val="accent1"/>
          </a:solidFill>
          <a:ln w="28575" cap="rnd">
            <a:solidFill>
              <a:schemeClr val="accent1"/>
            </a:solidFill>
            <a:round/>
          </a:ln>
          <a:effectLst/>
        </c:spP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col"/>
        <c:grouping val="clustered"/>
        <c:varyColors val="0"/>
        <c:ser>
          <c:idx val="0"/>
          <c:order val="0"/>
          <c:tx>
            <c:strRef>
              <c:f>Sheet1!$C$3:$C$4</c:f>
              <c:strCache>
                <c:ptCount val="1"/>
                <c:pt idx="0">
                  <c:v>2014</c:v>
                </c:pt>
              </c:strCache>
            </c:strRef>
          </c:tx>
          <c:spPr>
            <a:solidFill>
              <a:schemeClr val="accent1"/>
            </a:solidFill>
            <a:ln>
              <a:noFill/>
            </a:ln>
            <a:effectLst/>
          </c:spPr>
          <c:invertIfNegative val="0"/>
          <c:cat>
            <c:strRef>
              <c:f>Sheet1!$B$5:$B$23</c:f>
              <c:strCache>
                <c:ptCount val="19"/>
                <c:pt idx="0">
                  <c:v>ANDES CSD</c:v>
                </c:pt>
                <c:pt idx="1">
                  <c:v>CHARLOTTE VALLEY CSD</c:v>
                </c:pt>
                <c:pt idx="2">
                  <c:v>CHERRY VALLEY-SPRINGFIELD CSD</c:v>
                </c:pt>
                <c:pt idx="3">
                  <c:v>COOPERSTOWN CSD</c:v>
                </c:pt>
                <c:pt idx="4">
                  <c:v>EDMESTON CSD</c:v>
                </c:pt>
                <c:pt idx="5">
                  <c:v>GILBOA-CONESVILLE CSD</c:v>
                </c:pt>
                <c:pt idx="6">
                  <c:v>HUNTER-TANNERSVILLE CSD</c:v>
                </c:pt>
                <c:pt idx="7">
                  <c:v>JEFFERSON CSD</c:v>
                </c:pt>
                <c:pt idx="8">
                  <c:v>LAURENS CSD</c:v>
                </c:pt>
                <c:pt idx="9">
                  <c:v>MARGARETVILLE CSD</c:v>
                </c:pt>
                <c:pt idx="10">
                  <c:v>MILFORD CSD</c:v>
                </c:pt>
                <c:pt idx="11">
                  <c:v>MORRIS CSD</c:v>
                </c:pt>
                <c:pt idx="12">
                  <c:v>ONEONTA CITY SD</c:v>
                </c:pt>
                <c:pt idx="13">
                  <c:v>ROXBURY CSD</c:v>
                </c:pt>
                <c:pt idx="14">
                  <c:v>SCHENEVUS CSD</c:v>
                </c:pt>
                <c:pt idx="15">
                  <c:v>SOUTH KORTRIGHT CSD</c:v>
                </c:pt>
                <c:pt idx="16">
                  <c:v>STAMFORD CSD</c:v>
                </c:pt>
                <c:pt idx="17">
                  <c:v>WINDHAM-ASHLAND-JEWETT CSD</c:v>
                </c:pt>
                <c:pt idx="18">
                  <c:v>WORCESTER CSD</c:v>
                </c:pt>
              </c:strCache>
            </c:strRef>
          </c:cat>
          <c:val>
            <c:numRef>
              <c:f>Sheet1!$C$5:$C$23</c:f>
              <c:numCache>
                <c:formatCode>"$"#,##0</c:formatCode>
                <c:ptCount val="19"/>
                <c:pt idx="0">
                  <c:v>178751</c:v>
                </c:pt>
                <c:pt idx="1">
                  <c:v>933833</c:v>
                </c:pt>
                <c:pt idx="2">
                  <c:v>1172279</c:v>
                </c:pt>
                <c:pt idx="3">
                  <c:v>1633455</c:v>
                </c:pt>
                <c:pt idx="4">
                  <c:v>831934</c:v>
                </c:pt>
                <c:pt idx="5">
                  <c:v>864137</c:v>
                </c:pt>
                <c:pt idx="6">
                  <c:v>1284001</c:v>
                </c:pt>
                <c:pt idx="7">
                  <c:v>470985</c:v>
                </c:pt>
                <c:pt idx="8">
                  <c:v>1160364</c:v>
                </c:pt>
                <c:pt idx="9">
                  <c:v>934553</c:v>
                </c:pt>
                <c:pt idx="10">
                  <c:v>1010999</c:v>
                </c:pt>
                <c:pt idx="11">
                  <c:v>1039848</c:v>
                </c:pt>
                <c:pt idx="12">
                  <c:v>4539361</c:v>
                </c:pt>
                <c:pt idx="13">
                  <c:v>936334</c:v>
                </c:pt>
                <c:pt idx="14">
                  <c:v>1115543</c:v>
                </c:pt>
                <c:pt idx="15">
                  <c:v>470000</c:v>
                </c:pt>
                <c:pt idx="16">
                  <c:v>821282</c:v>
                </c:pt>
                <c:pt idx="17">
                  <c:v>570164</c:v>
                </c:pt>
                <c:pt idx="18">
                  <c:v>1118263</c:v>
                </c:pt>
              </c:numCache>
            </c:numRef>
          </c:val>
          <c:extLst>
            <c:ext xmlns:c16="http://schemas.microsoft.com/office/drawing/2014/chart" uri="{C3380CC4-5D6E-409C-BE32-E72D297353CC}">
              <c16:uniqueId val="{00000000-934D-47CF-B240-E00BDF86B15D}"/>
            </c:ext>
          </c:extLst>
        </c:ser>
        <c:ser>
          <c:idx val="1"/>
          <c:order val="1"/>
          <c:tx>
            <c:strRef>
              <c:f>Sheet1!$D$3:$D$4</c:f>
              <c:strCache>
                <c:ptCount val="1"/>
                <c:pt idx="0">
                  <c:v>2015</c:v>
                </c:pt>
              </c:strCache>
            </c:strRef>
          </c:tx>
          <c:spPr>
            <a:solidFill>
              <a:schemeClr val="accent2"/>
            </a:solidFill>
            <a:ln>
              <a:noFill/>
            </a:ln>
            <a:effectLst/>
          </c:spPr>
          <c:invertIfNegative val="0"/>
          <c:cat>
            <c:strRef>
              <c:f>Sheet1!$B$5:$B$23</c:f>
              <c:strCache>
                <c:ptCount val="19"/>
                <c:pt idx="0">
                  <c:v>ANDES CSD</c:v>
                </c:pt>
                <c:pt idx="1">
                  <c:v>CHARLOTTE VALLEY CSD</c:v>
                </c:pt>
                <c:pt idx="2">
                  <c:v>CHERRY VALLEY-SPRINGFIELD CSD</c:v>
                </c:pt>
                <c:pt idx="3">
                  <c:v>COOPERSTOWN CSD</c:v>
                </c:pt>
                <c:pt idx="4">
                  <c:v>EDMESTON CSD</c:v>
                </c:pt>
                <c:pt idx="5">
                  <c:v>GILBOA-CONESVILLE CSD</c:v>
                </c:pt>
                <c:pt idx="6">
                  <c:v>HUNTER-TANNERSVILLE CSD</c:v>
                </c:pt>
                <c:pt idx="7">
                  <c:v>JEFFERSON CSD</c:v>
                </c:pt>
                <c:pt idx="8">
                  <c:v>LAURENS CSD</c:v>
                </c:pt>
                <c:pt idx="9">
                  <c:v>MARGARETVILLE CSD</c:v>
                </c:pt>
                <c:pt idx="10">
                  <c:v>MILFORD CSD</c:v>
                </c:pt>
                <c:pt idx="11">
                  <c:v>MORRIS CSD</c:v>
                </c:pt>
                <c:pt idx="12">
                  <c:v>ONEONTA CITY SD</c:v>
                </c:pt>
                <c:pt idx="13">
                  <c:v>ROXBURY CSD</c:v>
                </c:pt>
                <c:pt idx="14">
                  <c:v>SCHENEVUS CSD</c:v>
                </c:pt>
                <c:pt idx="15">
                  <c:v>SOUTH KORTRIGHT CSD</c:v>
                </c:pt>
                <c:pt idx="16">
                  <c:v>STAMFORD CSD</c:v>
                </c:pt>
                <c:pt idx="17">
                  <c:v>WINDHAM-ASHLAND-JEWETT CSD</c:v>
                </c:pt>
                <c:pt idx="18">
                  <c:v>WORCESTER CSD</c:v>
                </c:pt>
              </c:strCache>
            </c:strRef>
          </c:cat>
          <c:val>
            <c:numRef>
              <c:f>Sheet1!$D$5:$D$23</c:f>
              <c:numCache>
                <c:formatCode>"$"#,##0</c:formatCode>
                <c:ptCount val="19"/>
                <c:pt idx="0">
                  <c:v>391053</c:v>
                </c:pt>
                <c:pt idx="1">
                  <c:v>971574</c:v>
                </c:pt>
                <c:pt idx="2">
                  <c:v>1223751</c:v>
                </c:pt>
                <c:pt idx="3">
                  <c:v>1778893</c:v>
                </c:pt>
                <c:pt idx="4">
                  <c:v>937888</c:v>
                </c:pt>
                <c:pt idx="5">
                  <c:v>841127</c:v>
                </c:pt>
                <c:pt idx="6">
                  <c:v>1174967</c:v>
                </c:pt>
                <c:pt idx="7">
                  <c:v>465801</c:v>
                </c:pt>
                <c:pt idx="8">
                  <c:v>1068617</c:v>
                </c:pt>
                <c:pt idx="9">
                  <c:v>953842</c:v>
                </c:pt>
                <c:pt idx="10">
                  <c:v>1101043</c:v>
                </c:pt>
                <c:pt idx="11">
                  <c:v>1130487</c:v>
                </c:pt>
                <c:pt idx="12">
                  <c:v>5264653</c:v>
                </c:pt>
                <c:pt idx="13">
                  <c:v>1016895</c:v>
                </c:pt>
                <c:pt idx="14">
                  <c:v>991514</c:v>
                </c:pt>
                <c:pt idx="15">
                  <c:v>772363</c:v>
                </c:pt>
                <c:pt idx="16">
                  <c:v>956747</c:v>
                </c:pt>
                <c:pt idx="17">
                  <c:v>487925</c:v>
                </c:pt>
                <c:pt idx="18">
                  <c:v>1195942</c:v>
                </c:pt>
              </c:numCache>
            </c:numRef>
          </c:val>
          <c:extLst>
            <c:ext xmlns:c16="http://schemas.microsoft.com/office/drawing/2014/chart" uri="{C3380CC4-5D6E-409C-BE32-E72D297353CC}">
              <c16:uniqueId val="{00000015-934D-47CF-B240-E00BDF86B15D}"/>
            </c:ext>
          </c:extLst>
        </c:ser>
        <c:ser>
          <c:idx val="2"/>
          <c:order val="2"/>
          <c:tx>
            <c:strRef>
              <c:f>Sheet1!$E$3:$E$4</c:f>
              <c:strCache>
                <c:ptCount val="1"/>
                <c:pt idx="0">
                  <c:v>2016</c:v>
                </c:pt>
              </c:strCache>
            </c:strRef>
          </c:tx>
          <c:spPr>
            <a:solidFill>
              <a:schemeClr val="accent3"/>
            </a:solidFill>
            <a:ln>
              <a:noFill/>
            </a:ln>
            <a:effectLst/>
          </c:spPr>
          <c:invertIfNegative val="0"/>
          <c:cat>
            <c:strRef>
              <c:f>Sheet1!$B$5:$B$23</c:f>
              <c:strCache>
                <c:ptCount val="19"/>
                <c:pt idx="0">
                  <c:v>ANDES CSD</c:v>
                </c:pt>
                <c:pt idx="1">
                  <c:v>CHARLOTTE VALLEY CSD</c:v>
                </c:pt>
                <c:pt idx="2">
                  <c:v>CHERRY VALLEY-SPRINGFIELD CSD</c:v>
                </c:pt>
                <c:pt idx="3">
                  <c:v>COOPERSTOWN CSD</c:v>
                </c:pt>
                <c:pt idx="4">
                  <c:v>EDMESTON CSD</c:v>
                </c:pt>
                <c:pt idx="5">
                  <c:v>GILBOA-CONESVILLE CSD</c:v>
                </c:pt>
                <c:pt idx="6">
                  <c:v>HUNTER-TANNERSVILLE CSD</c:v>
                </c:pt>
                <c:pt idx="7">
                  <c:v>JEFFERSON CSD</c:v>
                </c:pt>
                <c:pt idx="8">
                  <c:v>LAURENS CSD</c:v>
                </c:pt>
                <c:pt idx="9">
                  <c:v>MARGARETVILLE CSD</c:v>
                </c:pt>
                <c:pt idx="10">
                  <c:v>MILFORD CSD</c:v>
                </c:pt>
                <c:pt idx="11">
                  <c:v>MORRIS CSD</c:v>
                </c:pt>
                <c:pt idx="12">
                  <c:v>ONEONTA CITY SD</c:v>
                </c:pt>
                <c:pt idx="13">
                  <c:v>ROXBURY CSD</c:v>
                </c:pt>
                <c:pt idx="14">
                  <c:v>SCHENEVUS CSD</c:v>
                </c:pt>
                <c:pt idx="15">
                  <c:v>SOUTH KORTRIGHT CSD</c:v>
                </c:pt>
                <c:pt idx="16">
                  <c:v>STAMFORD CSD</c:v>
                </c:pt>
                <c:pt idx="17">
                  <c:v>WINDHAM-ASHLAND-JEWETT CSD</c:v>
                </c:pt>
                <c:pt idx="18">
                  <c:v>WORCESTER CSD</c:v>
                </c:pt>
              </c:strCache>
            </c:strRef>
          </c:cat>
          <c:val>
            <c:numRef>
              <c:f>Sheet1!$E$5:$E$23</c:f>
              <c:numCache>
                <c:formatCode>"$"#,##0</c:formatCode>
                <c:ptCount val="19"/>
                <c:pt idx="0">
                  <c:v>303433</c:v>
                </c:pt>
                <c:pt idx="1">
                  <c:v>1294026</c:v>
                </c:pt>
                <c:pt idx="2">
                  <c:v>1145168</c:v>
                </c:pt>
                <c:pt idx="3">
                  <c:v>1803450</c:v>
                </c:pt>
                <c:pt idx="4">
                  <c:v>1019583</c:v>
                </c:pt>
                <c:pt idx="5">
                  <c:v>780526</c:v>
                </c:pt>
                <c:pt idx="6">
                  <c:v>1088223</c:v>
                </c:pt>
                <c:pt idx="7">
                  <c:v>434275</c:v>
                </c:pt>
                <c:pt idx="8">
                  <c:v>1206623</c:v>
                </c:pt>
                <c:pt idx="9">
                  <c:v>1167498</c:v>
                </c:pt>
                <c:pt idx="10">
                  <c:v>1021795</c:v>
                </c:pt>
                <c:pt idx="11">
                  <c:v>1042177</c:v>
                </c:pt>
                <c:pt idx="12">
                  <c:v>5133558</c:v>
                </c:pt>
                <c:pt idx="13">
                  <c:v>1260825</c:v>
                </c:pt>
                <c:pt idx="14">
                  <c:v>1215064</c:v>
                </c:pt>
                <c:pt idx="15">
                  <c:v>910144</c:v>
                </c:pt>
                <c:pt idx="16">
                  <c:v>890171</c:v>
                </c:pt>
                <c:pt idx="17">
                  <c:v>473605</c:v>
                </c:pt>
                <c:pt idx="18">
                  <c:v>1375362</c:v>
                </c:pt>
              </c:numCache>
            </c:numRef>
          </c:val>
          <c:extLst>
            <c:ext xmlns:c16="http://schemas.microsoft.com/office/drawing/2014/chart" uri="{C3380CC4-5D6E-409C-BE32-E72D297353CC}">
              <c16:uniqueId val="{00000016-934D-47CF-B240-E00BDF86B15D}"/>
            </c:ext>
          </c:extLst>
        </c:ser>
        <c:dLbls>
          <c:showLegendKey val="0"/>
          <c:showVal val="0"/>
          <c:showCatName val="0"/>
          <c:showSerName val="0"/>
          <c:showPercent val="0"/>
          <c:showBubbleSize val="0"/>
        </c:dLbls>
        <c:gapWidth val="219"/>
        <c:axId val="443728888"/>
        <c:axId val="443725360"/>
      </c:barChart>
      <c:valAx>
        <c:axId val="443725360"/>
        <c:scaling>
          <c:orientation val="minMax"/>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728888"/>
        <c:crosses val="max"/>
        <c:crossBetween val="between"/>
      </c:valAx>
      <c:catAx>
        <c:axId val="443728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72536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[2016-17Public Excess High Cost by District.xlsx]chart info!PivotTable39</c:name>
    <c:fmtId val="19"/>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s>
    <c:plotArea>
      <c:layout/>
      <c:barChart>
        <c:barDir val="col"/>
        <c:grouping val="clustered"/>
        <c:varyColors val="0"/>
        <c:ser>
          <c:idx val="0"/>
          <c:order val="0"/>
          <c:tx>
            <c:strRef>
              <c:f>'chart info'!$K$14:$K$15</c:f>
              <c:strCache>
                <c:ptCount val="1"/>
                <c:pt idx="0">
                  <c:v>2014</c:v>
                </c:pt>
              </c:strCache>
            </c:strRef>
          </c:tx>
          <c:spPr>
            <a:solidFill>
              <a:schemeClr val="accent1"/>
            </a:solidFill>
            <a:ln>
              <a:noFill/>
            </a:ln>
            <a:effectLst/>
          </c:spPr>
          <c:invertIfNegative val="0"/>
          <c:cat>
            <c:strRef>
              <c:f>'chart info'!$J$16:$J$35</c:f>
              <c:strCache>
                <c:ptCount val="19"/>
                <c:pt idx="0">
                  <c:v>ANDES</c:v>
                </c:pt>
                <c:pt idx="1">
                  <c:v>CHARLOTTE VALLEY</c:v>
                </c:pt>
                <c:pt idx="2">
                  <c:v>CHERRY VALLEY-SPRINGFIELD</c:v>
                </c:pt>
                <c:pt idx="3">
                  <c:v>COOPERSTOWN</c:v>
                </c:pt>
                <c:pt idx="4">
                  <c:v>EDMESTON</c:v>
                </c:pt>
                <c:pt idx="5">
                  <c:v>GILBOA-CONESVILLE</c:v>
                </c:pt>
                <c:pt idx="6">
                  <c:v>HUNTER-TANNERSVILLE</c:v>
                </c:pt>
                <c:pt idx="7">
                  <c:v>JEFFERSON</c:v>
                </c:pt>
                <c:pt idx="8">
                  <c:v>LAURENS</c:v>
                </c:pt>
                <c:pt idx="9">
                  <c:v>MARGARETVILLE</c:v>
                </c:pt>
                <c:pt idx="10">
                  <c:v>MILFORD</c:v>
                </c:pt>
                <c:pt idx="11">
                  <c:v>MORRIS</c:v>
                </c:pt>
                <c:pt idx="12">
                  <c:v>ONEONTA</c:v>
                </c:pt>
                <c:pt idx="13">
                  <c:v>ROXBURY</c:v>
                </c:pt>
                <c:pt idx="14">
                  <c:v>SCHENEVUS</c:v>
                </c:pt>
                <c:pt idx="15">
                  <c:v>SOUTH KORTRIGHT</c:v>
                </c:pt>
                <c:pt idx="16">
                  <c:v>STAMFORD</c:v>
                </c:pt>
                <c:pt idx="17">
                  <c:v>WINDHAM-ASHLAND-JEWETT</c:v>
                </c:pt>
                <c:pt idx="18">
                  <c:v>WORCESTER</c:v>
                </c:pt>
              </c:strCache>
            </c:strRef>
          </c:cat>
          <c:val>
            <c:numRef>
              <c:f>'chart info'!$K$16:$K$35</c:f>
              <c:numCache>
                <c:formatCode>General</c:formatCode>
                <c:ptCount val="19"/>
                <c:pt idx="0">
                  <c:v>55815.6</c:v>
                </c:pt>
                <c:pt idx="1">
                  <c:v>297144.82</c:v>
                </c:pt>
                <c:pt idx="2">
                  <c:v>253841.54</c:v>
                </c:pt>
                <c:pt idx="3">
                  <c:v>244113.21000000002</c:v>
                </c:pt>
                <c:pt idx="4">
                  <c:v>226025.02999999997</c:v>
                </c:pt>
                <c:pt idx="5">
                  <c:v>143420.24000000002</c:v>
                </c:pt>
                <c:pt idx="6">
                  <c:v>101443.37999999999</c:v>
                </c:pt>
                <c:pt idx="7">
                  <c:v>82496.03</c:v>
                </c:pt>
                <c:pt idx="8">
                  <c:v>220428.71</c:v>
                </c:pt>
                <c:pt idx="9">
                  <c:v>387393.89</c:v>
                </c:pt>
                <c:pt idx="10">
                  <c:v>289882.28000000003</c:v>
                </c:pt>
                <c:pt idx="11">
                  <c:v>477688.91</c:v>
                </c:pt>
                <c:pt idx="12">
                  <c:v>684963.33000000007</c:v>
                </c:pt>
                <c:pt idx="13">
                  <c:v>128640.07</c:v>
                </c:pt>
                <c:pt idx="14">
                  <c:v>564266.87</c:v>
                </c:pt>
                <c:pt idx="15">
                  <c:v>100351.45</c:v>
                </c:pt>
                <c:pt idx="16">
                  <c:v>341194.28</c:v>
                </c:pt>
                <c:pt idx="17">
                  <c:v>138647.46</c:v>
                </c:pt>
                <c:pt idx="18">
                  <c:v>255475.01</c:v>
                </c:pt>
              </c:numCache>
            </c:numRef>
          </c:val>
          <c:extLst>
            <c:ext xmlns:c16="http://schemas.microsoft.com/office/drawing/2014/chart" uri="{C3380CC4-5D6E-409C-BE32-E72D297353CC}">
              <c16:uniqueId val="{00000000-C9A6-482F-B2DC-7A9BBD3B8A50}"/>
            </c:ext>
          </c:extLst>
        </c:ser>
        <c:ser>
          <c:idx val="1"/>
          <c:order val="1"/>
          <c:tx>
            <c:strRef>
              <c:f>'chart info'!$L$14:$L$15</c:f>
              <c:strCache>
                <c:ptCount val="1"/>
                <c:pt idx="0">
                  <c:v>2015</c:v>
                </c:pt>
              </c:strCache>
            </c:strRef>
          </c:tx>
          <c:spPr>
            <a:solidFill>
              <a:schemeClr val="accent2"/>
            </a:solidFill>
            <a:ln>
              <a:noFill/>
            </a:ln>
            <a:effectLst/>
          </c:spPr>
          <c:invertIfNegative val="0"/>
          <c:cat>
            <c:strRef>
              <c:f>'chart info'!$J$16:$J$35</c:f>
              <c:strCache>
                <c:ptCount val="19"/>
                <c:pt idx="0">
                  <c:v>ANDES</c:v>
                </c:pt>
                <c:pt idx="1">
                  <c:v>CHARLOTTE VALLEY</c:v>
                </c:pt>
                <c:pt idx="2">
                  <c:v>CHERRY VALLEY-SPRINGFIELD</c:v>
                </c:pt>
                <c:pt idx="3">
                  <c:v>COOPERSTOWN</c:v>
                </c:pt>
                <c:pt idx="4">
                  <c:v>EDMESTON</c:v>
                </c:pt>
                <c:pt idx="5">
                  <c:v>GILBOA-CONESVILLE</c:v>
                </c:pt>
                <c:pt idx="6">
                  <c:v>HUNTER-TANNERSVILLE</c:v>
                </c:pt>
                <c:pt idx="7">
                  <c:v>JEFFERSON</c:v>
                </c:pt>
                <c:pt idx="8">
                  <c:v>LAURENS</c:v>
                </c:pt>
                <c:pt idx="9">
                  <c:v>MARGARETVILLE</c:v>
                </c:pt>
                <c:pt idx="10">
                  <c:v>MILFORD</c:v>
                </c:pt>
                <c:pt idx="11">
                  <c:v>MORRIS</c:v>
                </c:pt>
                <c:pt idx="12">
                  <c:v>ONEONTA</c:v>
                </c:pt>
                <c:pt idx="13">
                  <c:v>ROXBURY</c:v>
                </c:pt>
                <c:pt idx="14">
                  <c:v>SCHENEVUS</c:v>
                </c:pt>
                <c:pt idx="15">
                  <c:v>SOUTH KORTRIGHT</c:v>
                </c:pt>
                <c:pt idx="16">
                  <c:v>STAMFORD</c:v>
                </c:pt>
                <c:pt idx="17">
                  <c:v>WINDHAM-ASHLAND-JEWETT</c:v>
                </c:pt>
                <c:pt idx="18">
                  <c:v>WORCESTER</c:v>
                </c:pt>
              </c:strCache>
            </c:strRef>
          </c:cat>
          <c:val>
            <c:numRef>
              <c:f>'chart info'!$L$16:$L$35</c:f>
              <c:numCache>
                <c:formatCode>General</c:formatCode>
                <c:ptCount val="19"/>
                <c:pt idx="0">
                  <c:v>192769.8</c:v>
                </c:pt>
                <c:pt idx="1">
                  <c:v>281052.49</c:v>
                </c:pt>
                <c:pt idx="2">
                  <c:v>260350.2</c:v>
                </c:pt>
                <c:pt idx="3">
                  <c:v>330100.96000000002</c:v>
                </c:pt>
                <c:pt idx="4">
                  <c:v>245229.8</c:v>
                </c:pt>
                <c:pt idx="5">
                  <c:v>97201.43</c:v>
                </c:pt>
                <c:pt idx="6">
                  <c:v>3537</c:v>
                </c:pt>
                <c:pt idx="7">
                  <c:v>122042.85</c:v>
                </c:pt>
                <c:pt idx="8">
                  <c:v>213613.25</c:v>
                </c:pt>
                <c:pt idx="9">
                  <c:v>252232.05</c:v>
                </c:pt>
                <c:pt idx="10">
                  <c:v>255132.7</c:v>
                </c:pt>
                <c:pt idx="11">
                  <c:v>425738.08</c:v>
                </c:pt>
                <c:pt idx="12">
                  <c:v>1046291.1499999999</c:v>
                </c:pt>
                <c:pt idx="13">
                  <c:v>210465.3</c:v>
                </c:pt>
                <c:pt idx="14">
                  <c:v>332471.82999999996</c:v>
                </c:pt>
                <c:pt idx="15">
                  <c:v>226870.14999999997</c:v>
                </c:pt>
                <c:pt idx="16">
                  <c:v>338627.3</c:v>
                </c:pt>
                <c:pt idx="17">
                  <c:v>105670.00000000001</c:v>
                </c:pt>
                <c:pt idx="18">
                  <c:v>228101.84999999998</c:v>
                </c:pt>
              </c:numCache>
            </c:numRef>
          </c:val>
          <c:extLst>
            <c:ext xmlns:c16="http://schemas.microsoft.com/office/drawing/2014/chart" uri="{C3380CC4-5D6E-409C-BE32-E72D297353CC}">
              <c16:uniqueId val="{00000001-C9A6-482F-B2DC-7A9BBD3B8A50}"/>
            </c:ext>
          </c:extLst>
        </c:ser>
        <c:ser>
          <c:idx val="2"/>
          <c:order val="2"/>
          <c:tx>
            <c:strRef>
              <c:f>'chart info'!$M$14:$M$15</c:f>
              <c:strCache>
                <c:ptCount val="1"/>
                <c:pt idx="0">
                  <c:v>2016</c:v>
                </c:pt>
              </c:strCache>
            </c:strRef>
          </c:tx>
          <c:spPr>
            <a:solidFill>
              <a:schemeClr val="accent3"/>
            </a:solidFill>
            <a:ln>
              <a:noFill/>
            </a:ln>
            <a:effectLst/>
          </c:spPr>
          <c:invertIfNegative val="0"/>
          <c:cat>
            <c:strRef>
              <c:f>'chart info'!$J$16:$J$35</c:f>
              <c:strCache>
                <c:ptCount val="19"/>
                <c:pt idx="0">
                  <c:v>ANDES</c:v>
                </c:pt>
                <c:pt idx="1">
                  <c:v>CHARLOTTE VALLEY</c:v>
                </c:pt>
                <c:pt idx="2">
                  <c:v>CHERRY VALLEY-SPRINGFIELD</c:v>
                </c:pt>
                <c:pt idx="3">
                  <c:v>COOPERSTOWN</c:v>
                </c:pt>
                <c:pt idx="4">
                  <c:v>EDMESTON</c:v>
                </c:pt>
                <c:pt idx="5">
                  <c:v>GILBOA-CONESVILLE</c:v>
                </c:pt>
                <c:pt idx="6">
                  <c:v>HUNTER-TANNERSVILLE</c:v>
                </c:pt>
                <c:pt idx="7">
                  <c:v>JEFFERSON</c:v>
                </c:pt>
                <c:pt idx="8">
                  <c:v>LAURENS</c:v>
                </c:pt>
                <c:pt idx="9">
                  <c:v>MARGARETVILLE</c:v>
                </c:pt>
                <c:pt idx="10">
                  <c:v>MILFORD</c:v>
                </c:pt>
                <c:pt idx="11">
                  <c:v>MORRIS</c:v>
                </c:pt>
                <c:pt idx="12">
                  <c:v>ONEONTA</c:v>
                </c:pt>
                <c:pt idx="13">
                  <c:v>ROXBURY</c:v>
                </c:pt>
                <c:pt idx="14">
                  <c:v>SCHENEVUS</c:v>
                </c:pt>
                <c:pt idx="15">
                  <c:v>SOUTH KORTRIGHT</c:v>
                </c:pt>
                <c:pt idx="16">
                  <c:v>STAMFORD</c:v>
                </c:pt>
                <c:pt idx="17">
                  <c:v>WINDHAM-ASHLAND-JEWETT</c:v>
                </c:pt>
                <c:pt idx="18">
                  <c:v>WORCESTER</c:v>
                </c:pt>
              </c:strCache>
            </c:strRef>
          </c:cat>
          <c:val>
            <c:numRef>
              <c:f>'chart info'!$M$16:$M$35</c:f>
              <c:numCache>
                <c:formatCode>General</c:formatCode>
                <c:ptCount val="19"/>
                <c:pt idx="0">
                  <c:v>133668.1</c:v>
                </c:pt>
                <c:pt idx="1">
                  <c:v>481702.40000000002</c:v>
                </c:pt>
                <c:pt idx="2">
                  <c:v>276890</c:v>
                </c:pt>
                <c:pt idx="3">
                  <c:v>337345.93</c:v>
                </c:pt>
                <c:pt idx="4">
                  <c:v>164618.66</c:v>
                </c:pt>
                <c:pt idx="5">
                  <c:v>67469</c:v>
                </c:pt>
                <c:pt idx="6">
                  <c:v>6035</c:v>
                </c:pt>
                <c:pt idx="7">
                  <c:v>72011.58</c:v>
                </c:pt>
                <c:pt idx="8">
                  <c:v>306932.80000000005</c:v>
                </c:pt>
                <c:pt idx="9">
                  <c:v>449136.5</c:v>
                </c:pt>
                <c:pt idx="10">
                  <c:v>193115.09999999998</c:v>
                </c:pt>
                <c:pt idx="11">
                  <c:v>330195.78000000003</c:v>
                </c:pt>
                <c:pt idx="12">
                  <c:v>1123931.0299999998</c:v>
                </c:pt>
                <c:pt idx="13">
                  <c:v>466813.1</c:v>
                </c:pt>
                <c:pt idx="14">
                  <c:v>337527.96</c:v>
                </c:pt>
                <c:pt idx="15">
                  <c:v>447008.33</c:v>
                </c:pt>
                <c:pt idx="16">
                  <c:v>324253.98</c:v>
                </c:pt>
                <c:pt idx="17">
                  <c:v>100260</c:v>
                </c:pt>
                <c:pt idx="18">
                  <c:v>435703.75</c:v>
                </c:pt>
              </c:numCache>
            </c:numRef>
          </c:val>
          <c:extLst>
            <c:ext xmlns:c16="http://schemas.microsoft.com/office/drawing/2014/chart" uri="{C3380CC4-5D6E-409C-BE32-E72D297353CC}">
              <c16:uniqueId val="{00000002-C9A6-482F-B2DC-7A9BBD3B8A50}"/>
            </c:ext>
          </c:extLst>
        </c:ser>
        <c:dLbls>
          <c:showLegendKey val="0"/>
          <c:showVal val="0"/>
          <c:showCatName val="0"/>
          <c:showSerName val="0"/>
          <c:showPercent val="0"/>
          <c:showBubbleSize val="0"/>
        </c:dLbls>
        <c:gapWidth val="219"/>
        <c:overlap val="-27"/>
        <c:axId val="286563312"/>
        <c:axId val="286561352"/>
      </c:barChart>
      <c:catAx>
        <c:axId val="286563312"/>
        <c:scaling>
          <c:orientation val="minMax"/>
        </c:scaling>
        <c:delete val="0"/>
        <c:axPos val="b"/>
        <c:numFmt formatCode="&quot;$&quot;#,##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561352"/>
        <c:crosses val="autoZero"/>
        <c:auto val="1"/>
        <c:lblAlgn val="ctr"/>
        <c:lblOffset val="100"/>
        <c:noMultiLvlLbl val="0"/>
      </c:catAx>
      <c:valAx>
        <c:axId val="286561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56331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[2016-17Public Excess High Cost by District.xlsx]Sheet2!PivotTable3</c:name>
    <c:fmtId val="2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s>
    <c:plotArea>
      <c:layout>
        <c:manualLayout>
          <c:layoutTarget val="inner"/>
          <c:xMode val="edge"/>
          <c:yMode val="edge"/>
          <c:x val="6.8857697135684126E-2"/>
          <c:y val="4.6698279931368235E-2"/>
          <c:w val="0.87905711514321583"/>
          <c:h val="0.68387034057110707"/>
        </c:manualLayout>
      </c:layout>
      <c:barChart>
        <c:barDir val="col"/>
        <c:grouping val="clustered"/>
        <c:varyColors val="0"/>
        <c:ser>
          <c:idx val="0"/>
          <c:order val="0"/>
          <c:tx>
            <c:strRef>
              <c:f>Sheet2!$I$12:$I$13</c:f>
              <c:strCache>
                <c:ptCount val="1"/>
                <c:pt idx="0">
                  <c:v>2014</c:v>
                </c:pt>
              </c:strCache>
            </c:strRef>
          </c:tx>
          <c:spPr>
            <a:solidFill>
              <a:schemeClr val="accent1"/>
            </a:solidFill>
            <a:ln>
              <a:noFill/>
            </a:ln>
            <a:effectLst/>
          </c:spPr>
          <c:invertIfNegative val="0"/>
          <c:cat>
            <c:strRef>
              <c:f>Sheet2!$H$14:$H$33</c:f>
              <c:strCache>
                <c:ptCount val="19"/>
                <c:pt idx="0">
                  <c:v>ANDES</c:v>
                </c:pt>
                <c:pt idx="1">
                  <c:v>CHARLOTTE VALLEY</c:v>
                </c:pt>
                <c:pt idx="2">
                  <c:v>CHERRY VALLEY-SPRINGFIELD</c:v>
                </c:pt>
                <c:pt idx="3">
                  <c:v>COOPERSTOWN</c:v>
                </c:pt>
                <c:pt idx="4">
                  <c:v>EDMESTON</c:v>
                </c:pt>
                <c:pt idx="5">
                  <c:v>GILBOA-CONESVILLE</c:v>
                </c:pt>
                <c:pt idx="6">
                  <c:v>HUNTER-TANNERSVILLE</c:v>
                </c:pt>
                <c:pt idx="7">
                  <c:v>JEFFERSON</c:v>
                </c:pt>
                <c:pt idx="8">
                  <c:v>LAURENS</c:v>
                </c:pt>
                <c:pt idx="9">
                  <c:v>MARGARETVILLE</c:v>
                </c:pt>
                <c:pt idx="10">
                  <c:v>MILFORD</c:v>
                </c:pt>
                <c:pt idx="11">
                  <c:v>MORRIS</c:v>
                </c:pt>
                <c:pt idx="12">
                  <c:v>ONEONTA</c:v>
                </c:pt>
                <c:pt idx="13">
                  <c:v>ROXBURY</c:v>
                </c:pt>
                <c:pt idx="14">
                  <c:v>SCHENEVUS</c:v>
                </c:pt>
                <c:pt idx="15">
                  <c:v>SOUTH KORTRIGHT</c:v>
                </c:pt>
                <c:pt idx="16">
                  <c:v>STAMFORD</c:v>
                </c:pt>
                <c:pt idx="17">
                  <c:v>WINDHAM-ASHLAND-JEWETT</c:v>
                </c:pt>
                <c:pt idx="18">
                  <c:v>WORCESTER</c:v>
                </c:pt>
              </c:strCache>
            </c:strRef>
          </c:cat>
          <c:val>
            <c:numRef>
              <c:f>Sheet2!$I$14:$I$33</c:f>
              <c:numCache>
                <c:formatCode>General</c:formatCode>
                <c:ptCount val="19"/>
                <c:pt idx="0">
                  <c:v>2349.4299999999998</c:v>
                </c:pt>
                <c:pt idx="1">
                  <c:v>29005.559999999998</c:v>
                </c:pt>
                <c:pt idx="2">
                  <c:v>29080.65</c:v>
                </c:pt>
                <c:pt idx="3">
                  <c:v>25750.32</c:v>
                </c:pt>
                <c:pt idx="4">
                  <c:v>14032.61</c:v>
                </c:pt>
                <c:pt idx="5">
                  <c:v>16493.030000000002</c:v>
                </c:pt>
                <c:pt idx="6">
                  <c:v>7645.34</c:v>
                </c:pt>
                <c:pt idx="7">
                  <c:v>4247.420000000001</c:v>
                </c:pt>
                <c:pt idx="8">
                  <c:v>11658.38</c:v>
                </c:pt>
                <c:pt idx="9">
                  <c:v>10597.76</c:v>
                </c:pt>
                <c:pt idx="10">
                  <c:v>27945.94</c:v>
                </c:pt>
                <c:pt idx="11">
                  <c:v>37843.61</c:v>
                </c:pt>
                <c:pt idx="12">
                  <c:v>49065.39</c:v>
                </c:pt>
                <c:pt idx="13">
                  <c:v>8470.01</c:v>
                </c:pt>
                <c:pt idx="14">
                  <c:v>37776.630000000005</c:v>
                </c:pt>
                <c:pt idx="15">
                  <c:v>7313.31</c:v>
                </c:pt>
                <c:pt idx="16">
                  <c:v>23451.39</c:v>
                </c:pt>
                <c:pt idx="17">
                  <c:v>3610.72</c:v>
                </c:pt>
                <c:pt idx="18">
                  <c:v>22515.149999999998</c:v>
                </c:pt>
              </c:numCache>
            </c:numRef>
          </c:val>
          <c:extLst>
            <c:ext xmlns:c16="http://schemas.microsoft.com/office/drawing/2014/chart" uri="{C3380CC4-5D6E-409C-BE32-E72D297353CC}">
              <c16:uniqueId val="{00000000-B048-48CA-A941-9DBE88DCBBC5}"/>
            </c:ext>
          </c:extLst>
        </c:ser>
        <c:ser>
          <c:idx val="1"/>
          <c:order val="1"/>
          <c:tx>
            <c:strRef>
              <c:f>Sheet2!$J$12:$J$13</c:f>
              <c:strCache>
                <c:ptCount val="1"/>
                <c:pt idx="0">
                  <c:v>2015</c:v>
                </c:pt>
              </c:strCache>
            </c:strRef>
          </c:tx>
          <c:spPr>
            <a:solidFill>
              <a:schemeClr val="accent2"/>
            </a:solidFill>
            <a:ln>
              <a:noFill/>
            </a:ln>
            <a:effectLst/>
          </c:spPr>
          <c:invertIfNegative val="0"/>
          <c:cat>
            <c:strRef>
              <c:f>Sheet2!$H$14:$H$33</c:f>
              <c:strCache>
                <c:ptCount val="19"/>
                <c:pt idx="0">
                  <c:v>ANDES</c:v>
                </c:pt>
                <c:pt idx="1">
                  <c:v>CHARLOTTE VALLEY</c:v>
                </c:pt>
                <c:pt idx="2">
                  <c:v>CHERRY VALLEY-SPRINGFIELD</c:v>
                </c:pt>
                <c:pt idx="3">
                  <c:v>COOPERSTOWN</c:v>
                </c:pt>
                <c:pt idx="4">
                  <c:v>EDMESTON</c:v>
                </c:pt>
                <c:pt idx="5">
                  <c:v>GILBOA-CONESVILLE</c:v>
                </c:pt>
                <c:pt idx="6">
                  <c:v>HUNTER-TANNERSVILLE</c:v>
                </c:pt>
                <c:pt idx="7">
                  <c:v>JEFFERSON</c:v>
                </c:pt>
                <c:pt idx="8">
                  <c:v>LAURENS</c:v>
                </c:pt>
                <c:pt idx="9">
                  <c:v>MARGARETVILLE</c:v>
                </c:pt>
                <c:pt idx="10">
                  <c:v>MILFORD</c:v>
                </c:pt>
                <c:pt idx="11">
                  <c:v>MORRIS</c:v>
                </c:pt>
                <c:pt idx="12">
                  <c:v>ONEONTA</c:v>
                </c:pt>
                <c:pt idx="13">
                  <c:v>ROXBURY</c:v>
                </c:pt>
                <c:pt idx="14">
                  <c:v>SCHENEVUS</c:v>
                </c:pt>
                <c:pt idx="15">
                  <c:v>SOUTH KORTRIGHT</c:v>
                </c:pt>
                <c:pt idx="16">
                  <c:v>STAMFORD</c:v>
                </c:pt>
                <c:pt idx="17">
                  <c:v>WINDHAM-ASHLAND-JEWETT</c:v>
                </c:pt>
                <c:pt idx="18">
                  <c:v>WORCESTER</c:v>
                </c:pt>
              </c:strCache>
            </c:strRef>
          </c:cat>
          <c:val>
            <c:numRef>
              <c:f>Sheet2!$J$14:$J$33</c:f>
              <c:numCache>
                <c:formatCode>General</c:formatCode>
                <c:ptCount val="19"/>
                <c:pt idx="0">
                  <c:v>27858.09</c:v>
                </c:pt>
                <c:pt idx="1">
                  <c:v>34367.519999999997</c:v>
                </c:pt>
                <c:pt idx="2">
                  <c:v>38933.19</c:v>
                </c:pt>
                <c:pt idx="3">
                  <c:v>57255.22</c:v>
                </c:pt>
                <c:pt idx="4">
                  <c:v>45859.340000000004</c:v>
                </c:pt>
                <c:pt idx="5">
                  <c:v>17242.449999999997</c:v>
                </c:pt>
                <c:pt idx="6">
                  <c:v>487.4399999999996</c:v>
                </c:pt>
                <c:pt idx="7">
                  <c:v>24960.079999999998</c:v>
                </c:pt>
                <c:pt idx="8">
                  <c:v>36048.44</c:v>
                </c:pt>
                <c:pt idx="9">
                  <c:v>47771.05</c:v>
                </c:pt>
                <c:pt idx="10">
                  <c:v>50224.19</c:v>
                </c:pt>
                <c:pt idx="11">
                  <c:v>84350.73</c:v>
                </c:pt>
                <c:pt idx="12">
                  <c:v>235514.58000000002</c:v>
                </c:pt>
                <c:pt idx="13">
                  <c:v>34144.99</c:v>
                </c:pt>
                <c:pt idx="14">
                  <c:v>51908.55</c:v>
                </c:pt>
                <c:pt idx="15">
                  <c:v>41728.01</c:v>
                </c:pt>
                <c:pt idx="16">
                  <c:v>59794.89</c:v>
                </c:pt>
                <c:pt idx="17">
                  <c:v>8558.93</c:v>
                </c:pt>
                <c:pt idx="18">
                  <c:v>46235.670000000006</c:v>
                </c:pt>
              </c:numCache>
            </c:numRef>
          </c:val>
          <c:extLst>
            <c:ext xmlns:c16="http://schemas.microsoft.com/office/drawing/2014/chart" uri="{C3380CC4-5D6E-409C-BE32-E72D297353CC}">
              <c16:uniqueId val="{00000001-B048-48CA-A941-9DBE88DCBBC5}"/>
            </c:ext>
          </c:extLst>
        </c:ser>
        <c:ser>
          <c:idx val="2"/>
          <c:order val="2"/>
          <c:tx>
            <c:strRef>
              <c:f>Sheet2!$K$12:$K$13</c:f>
              <c:strCache>
                <c:ptCount val="1"/>
                <c:pt idx="0">
                  <c:v>2016</c:v>
                </c:pt>
              </c:strCache>
            </c:strRef>
          </c:tx>
          <c:spPr>
            <a:solidFill>
              <a:schemeClr val="accent3"/>
            </a:solidFill>
            <a:ln>
              <a:noFill/>
            </a:ln>
            <a:effectLst/>
          </c:spPr>
          <c:invertIfNegative val="0"/>
          <c:cat>
            <c:strRef>
              <c:f>Sheet2!$H$14:$H$33</c:f>
              <c:strCache>
                <c:ptCount val="19"/>
                <c:pt idx="0">
                  <c:v>ANDES</c:v>
                </c:pt>
                <c:pt idx="1">
                  <c:v>CHARLOTTE VALLEY</c:v>
                </c:pt>
                <c:pt idx="2">
                  <c:v>CHERRY VALLEY-SPRINGFIELD</c:v>
                </c:pt>
                <c:pt idx="3">
                  <c:v>COOPERSTOWN</c:v>
                </c:pt>
                <c:pt idx="4">
                  <c:v>EDMESTON</c:v>
                </c:pt>
                <c:pt idx="5">
                  <c:v>GILBOA-CONESVILLE</c:v>
                </c:pt>
                <c:pt idx="6">
                  <c:v>HUNTER-TANNERSVILLE</c:v>
                </c:pt>
                <c:pt idx="7">
                  <c:v>JEFFERSON</c:v>
                </c:pt>
                <c:pt idx="8">
                  <c:v>LAURENS</c:v>
                </c:pt>
                <c:pt idx="9">
                  <c:v>MARGARETVILLE</c:v>
                </c:pt>
                <c:pt idx="10">
                  <c:v>MILFORD</c:v>
                </c:pt>
                <c:pt idx="11">
                  <c:v>MORRIS</c:v>
                </c:pt>
                <c:pt idx="12">
                  <c:v>ONEONTA</c:v>
                </c:pt>
                <c:pt idx="13">
                  <c:v>ROXBURY</c:v>
                </c:pt>
                <c:pt idx="14">
                  <c:v>SCHENEVUS</c:v>
                </c:pt>
                <c:pt idx="15">
                  <c:v>SOUTH KORTRIGHT</c:v>
                </c:pt>
                <c:pt idx="16">
                  <c:v>STAMFORD</c:v>
                </c:pt>
                <c:pt idx="17">
                  <c:v>WINDHAM-ASHLAND-JEWETT</c:v>
                </c:pt>
                <c:pt idx="18">
                  <c:v>WORCESTER</c:v>
                </c:pt>
              </c:strCache>
            </c:strRef>
          </c:cat>
          <c:val>
            <c:numRef>
              <c:f>Sheet2!$K$14:$K$33</c:f>
              <c:numCache>
                <c:formatCode>General</c:formatCode>
                <c:ptCount val="19"/>
                <c:pt idx="0">
                  <c:v>15482.55</c:v>
                </c:pt>
                <c:pt idx="1">
                  <c:v>65974.86</c:v>
                </c:pt>
                <c:pt idx="2">
                  <c:v>38979.08</c:v>
                </c:pt>
                <c:pt idx="3">
                  <c:v>36082.300000000003</c:v>
                </c:pt>
                <c:pt idx="4">
                  <c:v>21637.670000000002</c:v>
                </c:pt>
                <c:pt idx="5">
                  <c:v>9471</c:v>
                </c:pt>
                <c:pt idx="6">
                  <c:v>437.06000000000131</c:v>
                </c:pt>
                <c:pt idx="7">
                  <c:v>8921.32</c:v>
                </c:pt>
                <c:pt idx="8">
                  <c:v>41305.370000000003</c:v>
                </c:pt>
                <c:pt idx="9">
                  <c:v>60254.46</c:v>
                </c:pt>
                <c:pt idx="10">
                  <c:v>38473.879999999997</c:v>
                </c:pt>
                <c:pt idx="11">
                  <c:v>45690.53</c:v>
                </c:pt>
                <c:pt idx="12">
                  <c:v>160980.54999999999</c:v>
                </c:pt>
                <c:pt idx="13">
                  <c:v>53165.55</c:v>
                </c:pt>
                <c:pt idx="14">
                  <c:v>42938.73</c:v>
                </c:pt>
                <c:pt idx="15">
                  <c:v>51194.61</c:v>
                </c:pt>
                <c:pt idx="16">
                  <c:v>45511.73</c:v>
                </c:pt>
                <c:pt idx="17">
                  <c:v>10861.59</c:v>
                </c:pt>
                <c:pt idx="18">
                  <c:v>82205.429999999993</c:v>
                </c:pt>
              </c:numCache>
            </c:numRef>
          </c:val>
          <c:extLst>
            <c:ext xmlns:c16="http://schemas.microsoft.com/office/drawing/2014/chart" uri="{C3380CC4-5D6E-409C-BE32-E72D297353CC}">
              <c16:uniqueId val="{00000002-B048-48CA-A941-9DBE88DCBBC5}"/>
            </c:ext>
          </c:extLst>
        </c:ser>
        <c:dLbls>
          <c:showLegendKey val="0"/>
          <c:showVal val="0"/>
          <c:showCatName val="0"/>
          <c:showSerName val="0"/>
          <c:showPercent val="0"/>
          <c:showBubbleSize val="0"/>
        </c:dLbls>
        <c:gapWidth val="219"/>
        <c:overlap val="-27"/>
        <c:axId val="286562136"/>
        <c:axId val="286562528"/>
      </c:barChart>
      <c:catAx>
        <c:axId val="28656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562528"/>
        <c:crosses val="autoZero"/>
        <c:auto val="1"/>
        <c:lblAlgn val="ctr"/>
        <c:lblOffset val="100"/>
        <c:noMultiLvlLbl val="0"/>
      </c:catAx>
      <c:valAx>
        <c:axId val="2865625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5621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5A9D6CF-2B4E-46BF-99C1-988BABB1662F}" type="datetimeFigureOut">
              <a:rPr lang="en-US" smtClean="0"/>
              <a:t>11/28/2017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BD224A-B28B-4FA1-8511-12EA74B75F5A}" type="slidenum">
              <a:rPr lang="en-US" smtClean="0"/>
              <a:t>‹#›</a:t>
            </a:fld>
            <a:endParaRPr lang="en-US" dirty="0"/>
          </a:p>
        </p:txBody>
      </p:sp>
    </p:spTree>
    <p:extLst>
      <p:ext uri="{BB962C8B-B14F-4D97-AF65-F5344CB8AC3E}">
        <p14:creationId xmlns:p14="http://schemas.microsoft.com/office/powerpoint/2010/main" val="736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a:t>
            </a:fld>
            <a:endParaRPr lang="en-US" dirty="0"/>
          </a:p>
        </p:txBody>
      </p:sp>
    </p:spTree>
    <p:extLst>
      <p:ext uri="{BB962C8B-B14F-4D97-AF65-F5344CB8AC3E}">
        <p14:creationId xmlns:p14="http://schemas.microsoft.com/office/powerpoint/2010/main" val="293305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11</a:t>
            </a:fld>
            <a:endParaRPr lang="en-US" dirty="0"/>
          </a:p>
        </p:txBody>
      </p:sp>
    </p:spTree>
    <p:extLst>
      <p:ext uri="{BB962C8B-B14F-4D97-AF65-F5344CB8AC3E}">
        <p14:creationId xmlns:p14="http://schemas.microsoft.com/office/powerpoint/2010/main" val="92584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12</a:t>
            </a:fld>
            <a:endParaRPr lang="en-US" dirty="0"/>
          </a:p>
        </p:txBody>
      </p:sp>
    </p:spTree>
    <p:extLst>
      <p:ext uri="{BB962C8B-B14F-4D97-AF65-F5344CB8AC3E}">
        <p14:creationId xmlns:p14="http://schemas.microsoft.com/office/powerpoint/2010/main" val="1563971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and Welcome!  I am delighted to have the opportunity to speak</a:t>
            </a:r>
            <a:r>
              <a:rPr lang="en-US" baseline="0" dirty="0" smtClean="0"/>
              <a:t> with you about Innovative Programs at ONC BOCES.  Feel free to ask questions at any point during my presentation.  </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13</a:t>
            </a:fld>
            <a:endParaRPr lang="en-US" dirty="0"/>
          </a:p>
        </p:txBody>
      </p:sp>
    </p:spTree>
    <p:extLst>
      <p:ext uri="{BB962C8B-B14F-4D97-AF65-F5344CB8AC3E}">
        <p14:creationId xmlns:p14="http://schemas.microsoft.com/office/powerpoint/2010/main" val="348175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Career Pathways program is a pre-vocational program for special</a:t>
            </a:r>
            <a:r>
              <a:rPr lang="en-US" baseline="0" dirty="0" smtClean="0"/>
              <a:t> needs students.  We serve students ages 14-21.  Career Pathways 1 and 2 provide the foundation of our program where students learn about a variety of career modules while also learning about the soft skills employers are looking for.  For example, the students recently spent time learning about the importance of good hygiene.  After completed the first two years, students either go to a CTE program or continue on to Career Pathways 3 and 4.  This program continues to focus on employability skills while also providing students with a job training placement in the community Monday through Thursday.  On Friday, the students run a Café, where they take orders, make the food, and deliver the food.  As part of this service, students have access to crisis counseling, the dean of students and the crisis intervention specialist.  IEP counseling is billed separately.  Students have the opportunity to earn work based learning hours through this CoSer.</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14</a:t>
            </a:fld>
            <a:endParaRPr lang="en-US" dirty="0"/>
          </a:p>
        </p:txBody>
      </p:sp>
    </p:spTree>
    <p:extLst>
      <p:ext uri="{BB962C8B-B14F-4D97-AF65-F5344CB8AC3E}">
        <p14:creationId xmlns:p14="http://schemas.microsoft.com/office/powerpoint/2010/main" val="231530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offer CP 1 and 2 at both Occupational</a:t>
            </a:r>
            <a:r>
              <a:rPr lang="en-US" baseline="0" dirty="0" smtClean="0"/>
              <a:t> Centers.  CP 3 and 4 is currently offered at OAOC, with plans to open a CP 3 and 4 class at NCOC beginning in 2018-2019, pending sufficient enrollment.</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15</a:t>
            </a:fld>
            <a:endParaRPr lang="en-US" dirty="0"/>
          </a:p>
        </p:txBody>
      </p:sp>
    </p:spTree>
    <p:extLst>
      <p:ext uri="{BB962C8B-B14F-4D97-AF65-F5344CB8AC3E}">
        <p14:creationId xmlns:p14="http://schemas.microsoft.com/office/powerpoint/2010/main" val="51049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a:t>
            </a:r>
            <a:r>
              <a:rPr lang="en-US" baseline="0" dirty="0" smtClean="0"/>
              <a:t> our TLC program have a variety of needs.  They are referred through the CSE for placement in this temporary evaluative program.  They are often experiencing severe emotional crises leading to disruptions at home and school.  We also have students who are transitioning from hospitalization related to mental health issues.  This program offers students a stable environment where we focus primarily on emotional and social stability.  This CoSer includes 2 sessions of IEP counseling per week, crisis counseling and access to the dean of students and crisis intervention specialist.</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16</a:t>
            </a:fld>
            <a:endParaRPr lang="en-US" dirty="0"/>
          </a:p>
        </p:txBody>
      </p:sp>
    </p:spTree>
    <p:extLst>
      <p:ext uri="{BB962C8B-B14F-4D97-AF65-F5344CB8AC3E}">
        <p14:creationId xmlns:p14="http://schemas.microsoft.com/office/powerpoint/2010/main" val="4238210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Bercovitz completes a neuropsych,</a:t>
            </a:r>
            <a:r>
              <a:rPr lang="en-US" baseline="0" dirty="0" smtClean="0"/>
              <a:t> the teacher completes academic testing, the counselor completes a social and emotional survey.  At the completion of the evaluation, a report is generated and at a CSE meeting with the parent or guardian, our team presents the findings and recommends levels of support.  </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17</a:t>
            </a:fld>
            <a:endParaRPr lang="en-US" dirty="0"/>
          </a:p>
        </p:txBody>
      </p:sp>
    </p:spTree>
    <p:extLst>
      <p:ext uri="{BB962C8B-B14F-4D97-AF65-F5344CB8AC3E}">
        <p14:creationId xmlns:p14="http://schemas.microsoft.com/office/powerpoint/2010/main" val="213859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CoSer is provided to compliment</a:t>
            </a:r>
            <a:r>
              <a:rPr lang="en-US" baseline="0" dirty="0" smtClean="0"/>
              <a:t> Career Pathways with traditional academic courses.  We have students who are working towards a local or regents diploma as well as students who are eligible for alternative assessments.  The teacher provides the student access to regents level standards for those on a regents track.  Learning activities are also designed to include practical applications in daily life.</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18</a:t>
            </a:fld>
            <a:endParaRPr lang="en-US" dirty="0"/>
          </a:p>
        </p:txBody>
      </p:sp>
    </p:spTree>
    <p:extLst>
      <p:ext uri="{BB962C8B-B14F-4D97-AF65-F5344CB8AC3E}">
        <p14:creationId xmlns:p14="http://schemas.microsoft.com/office/powerpoint/2010/main" val="3479971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Trust CoSer is our most restrictive academic</a:t>
            </a:r>
            <a:r>
              <a:rPr lang="en-US" baseline="0" dirty="0" smtClean="0"/>
              <a:t> class.  Students in this program have severe behavioral and social emotional difficulties.  We offer on site counseling, a highly structured learning environment, and intense behavior management.  This CoSer includes IEP Counseling 2 times weekly, crisis counseling as needed, access to the dean of students and crisis intervention specialist.  Students in this program are primarily working towards a local or regents diploma.  </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19</a:t>
            </a:fld>
            <a:endParaRPr lang="en-US" dirty="0"/>
          </a:p>
        </p:txBody>
      </p:sp>
    </p:spTree>
    <p:extLst>
      <p:ext uri="{BB962C8B-B14F-4D97-AF65-F5344CB8AC3E}">
        <p14:creationId xmlns:p14="http://schemas.microsoft.com/office/powerpoint/2010/main" val="3442141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year we have expanded</a:t>
            </a:r>
            <a:r>
              <a:rPr lang="en-US" baseline="0" dirty="0" smtClean="0"/>
              <a:t> from 3-5 classes, and we are anticipating two additional classes will be opened and located at NCOC in Grand Gorge.</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20</a:t>
            </a:fld>
            <a:endParaRPr lang="en-US" dirty="0"/>
          </a:p>
        </p:txBody>
      </p:sp>
    </p:spTree>
    <p:extLst>
      <p:ext uri="{BB962C8B-B14F-4D97-AF65-F5344CB8AC3E}">
        <p14:creationId xmlns:p14="http://schemas.microsoft.com/office/powerpoint/2010/main" val="300003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a:t>
            </a:fld>
            <a:endParaRPr lang="en-US" dirty="0"/>
          </a:p>
        </p:txBody>
      </p:sp>
    </p:spTree>
    <p:extLst>
      <p:ext uri="{BB962C8B-B14F-4D97-AF65-F5344CB8AC3E}">
        <p14:creationId xmlns:p14="http://schemas.microsoft.com/office/powerpoint/2010/main" val="414027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212 CoSer is for students with minimal learning problems</a:t>
            </a:r>
            <a:r>
              <a:rPr lang="en-US" baseline="0" dirty="0" smtClean="0"/>
              <a:t> and moderate behavioral and social emotional needs.  When appropriate, students have the opportunity to mainstream in general education classes(Charlotte Valley, Alt Ed)  Secondary students have the option to combine their academic classes with CTE classes in 11</a:t>
            </a:r>
            <a:r>
              <a:rPr lang="en-US" baseline="30000" dirty="0" smtClean="0"/>
              <a:t>th</a:t>
            </a:r>
            <a:r>
              <a:rPr lang="en-US" baseline="0" dirty="0" smtClean="0"/>
              <a:t> and 12</a:t>
            </a:r>
            <a:r>
              <a:rPr lang="en-US" baseline="30000" dirty="0" smtClean="0"/>
              <a:t>th</a:t>
            </a:r>
            <a:r>
              <a:rPr lang="en-US" baseline="0" dirty="0" smtClean="0"/>
              <a:t> grade, or Career Pathways in grades 9-12.  IEP counseling is billed separately but crisis counseling is included in the tuition.</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21</a:t>
            </a:fld>
            <a:endParaRPr lang="en-US" dirty="0"/>
          </a:p>
        </p:txBody>
      </p:sp>
    </p:spTree>
    <p:extLst>
      <p:ext uri="{BB962C8B-B14F-4D97-AF65-F5344CB8AC3E}">
        <p14:creationId xmlns:p14="http://schemas.microsoft.com/office/powerpoint/2010/main" val="370307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22</a:t>
            </a:fld>
            <a:endParaRPr lang="en-US" dirty="0"/>
          </a:p>
        </p:txBody>
      </p:sp>
    </p:spTree>
    <p:extLst>
      <p:ext uri="{BB962C8B-B14F-4D97-AF65-F5344CB8AC3E}">
        <p14:creationId xmlns:p14="http://schemas.microsoft.com/office/powerpoint/2010/main" val="1255508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a:t>
            </a:r>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23</a:t>
            </a:fld>
            <a:endParaRPr lang="en-US" dirty="0"/>
          </a:p>
        </p:txBody>
      </p:sp>
    </p:spTree>
    <p:extLst>
      <p:ext uri="{BB962C8B-B14F-4D97-AF65-F5344CB8AC3E}">
        <p14:creationId xmlns:p14="http://schemas.microsoft.com/office/powerpoint/2010/main" val="3798090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24</a:t>
            </a:fld>
            <a:endParaRPr lang="en-US" dirty="0"/>
          </a:p>
        </p:txBody>
      </p:sp>
    </p:spTree>
    <p:extLst>
      <p:ext uri="{BB962C8B-B14F-4D97-AF65-F5344CB8AC3E}">
        <p14:creationId xmlns:p14="http://schemas.microsoft.com/office/powerpoint/2010/main" val="3243847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25</a:t>
            </a:fld>
            <a:endParaRPr lang="en-US" dirty="0"/>
          </a:p>
        </p:txBody>
      </p:sp>
    </p:spTree>
    <p:extLst>
      <p:ext uri="{BB962C8B-B14F-4D97-AF65-F5344CB8AC3E}">
        <p14:creationId xmlns:p14="http://schemas.microsoft.com/office/powerpoint/2010/main" val="730810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26</a:t>
            </a:fld>
            <a:endParaRPr lang="en-US" dirty="0"/>
          </a:p>
        </p:txBody>
      </p:sp>
    </p:spTree>
    <p:extLst>
      <p:ext uri="{BB962C8B-B14F-4D97-AF65-F5344CB8AC3E}">
        <p14:creationId xmlns:p14="http://schemas.microsoft.com/office/powerpoint/2010/main" val="1173977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27</a:t>
            </a:fld>
            <a:endParaRPr lang="en-US" dirty="0"/>
          </a:p>
        </p:txBody>
      </p:sp>
    </p:spTree>
    <p:extLst>
      <p:ext uri="{BB962C8B-B14F-4D97-AF65-F5344CB8AC3E}">
        <p14:creationId xmlns:p14="http://schemas.microsoft.com/office/powerpoint/2010/main" val="899232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28</a:t>
            </a:fld>
            <a:endParaRPr lang="en-US" dirty="0"/>
          </a:p>
        </p:txBody>
      </p:sp>
    </p:spTree>
    <p:extLst>
      <p:ext uri="{BB962C8B-B14F-4D97-AF65-F5344CB8AC3E}">
        <p14:creationId xmlns:p14="http://schemas.microsoft.com/office/powerpoint/2010/main" val="3732707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29</a:t>
            </a:fld>
            <a:endParaRPr lang="en-US" dirty="0"/>
          </a:p>
        </p:txBody>
      </p:sp>
    </p:spTree>
    <p:extLst>
      <p:ext uri="{BB962C8B-B14F-4D97-AF65-F5344CB8AC3E}">
        <p14:creationId xmlns:p14="http://schemas.microsoft.com/office/powerpoint/2010/main" val="885532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30</a:t>
            </a:fld>
            <a:endParaRPr lang="en-US" dirty="0"/>
          </a:p>
        </p:txBody>
      </p:sp>
    </p:spTree>
    <p:extLst>
      <p:ext uri="{BB962C8B-B14F-4D97-AF65-F5344CB8AC3E}">
        <p14:creationId xmlns:p14="http://schemas.microsoft.com/office/powerpoint/2010/main" val="181521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a:t>
            </a:fld>
            <a:endParaRPr lang="en-US" dirty="0"/>
          </a:p>
        </p:txBody>
      </p:sp>
    </p:spTree>
    <p:extLst>
      <p:ext uri="{BB962C8B-B14F-4D97-AF65-F5344CB8AC3E}">
        <p14:creationId xmlns:p14="http://schemas.microsoft.com/office/powerpoint/2010/main" val="2357975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31</a:t>
            </a:fld>
            <a:endParaRPr lang="en-US" dirty="0"/>
          </a:p>
        </p:txBody>
      </p:sp>
    </p:spTree>
    <p:extLst>
      <p:ext uri="{BB962C8B-B14F-4D97-AF65-F5344CB8AC3E}">
        <p14:creationId xmlns:p14="http://schemas.microsoft.com/office/powerpoint/2010/main" val="2450240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33</a:t>
            </a:fld>
            <a:endParaRPr lang="en-US" dirty="0"/>
          </a:p>
        </p:txBody>
      </p:sp>
    </p:spTree>
    <p:extLst>
      <p:ext uri="{BB962C8B-B14F-4D97-AF65-F5344CB8AC3E}">
        <p14:creationId xmlns:p14="http://schemas.microsoft.com/office/powerpoint/2010/main" val="2704891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34</a:t>
            </a:fld>
            <a:endParaRPr lang="en-US" dirty="0"/>
          </a:p>
        </p:txBody>
      </p:sp>
    </p:spTree>
    <p:extLst>
      <p:ext uri="{BB962C8B-B14F-4D97-AF65-F5344CB8AC3E}">
        <p14:creationId xmlns:p14="http://schemas.microsoft.com/office/powerpoint/2010/main" val="757862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35</a:t>
            </a:fld>
            <a:endParaRPr lang="en-US" dirty="0"/>
          </a:p>
        </p:txBody>
      </p:sp>
    </p:spTree>
    <p:extLst>
      <p:ext uri="{BB962C8B-B14F-4D97-AF65-F5344CB8AC3E}">
        <p14:creationId xmlns:p14="http://schemas.microsoft.com/office/powerpoint/2010/main" val="3702554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36</a:t>
            </a:fld>
            <a:endParaRPr lang="en-US" dirty="0"/>
          </a:p>
        </p:txBody>
      </p:sp>
    </p:spTree>
    <p:extLst>
      <p:ext uri="{BB962C8B-B14F-4D97-AF65-F5344CB8AC3E}">
        <p14:creationId xmlns:p14="http://schemas.microsoft.com/office/powerpoint/2010/main" val="1470647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37</a:t>
            </a:fld>
            <a:endParaRPr lang="en-US" dirty="0"/>
          </a:p>
        </p:txBody>
      </p:sp>
    </p:spTree>
    <p:extLst>
      <p:ext uri="{BB962C8B-B14F-4D97-AF65-F5344CB8AC3E}">
        <p14:creationId xmlns:p14="http://schemas.microsoft.com/office/powerpoint/2010/main" val="1337400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39</a:t>
            </a:fld>
            <a:endParaRPr lang="en-US" dirty="0"/>
          </a:p>
        </p:txBody>
      </p:sp>
    </p:spTree>
    <p:extLst>
      <p:ext uri="{BB962C8B-B14F-4D97-AF65-F5344CB8AC3E}">
        <p14:creationId xmlns:p14="http://schemas.microsoft.com/office/powerpoint/2010/main" val="299566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41</a:t>
            </a:fld>
            <a:endParaRPr lang="en-US" dirty="0"/>
          </a:p>
        </p:txBody>
      </p:sp>
    </p:spTree>
    <p:extLst>
      <p:ext uri="{BB962C8B-B14F-4D97-AF65-F5344CB8AC3E}">
        <p14:creationId xmlns:p14="http://schemas.microsoft.com/office/powerpoint/2010/main" val="1281447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42</a:t>
            </a:fld>
            <a:endParaRPr lang="en-US" dirty="0"/>
          </a:p>
        </p:txBody>
      </p:sp>
    </p:spTree>
    <p:extLst>
      <p:ext uri="{BB962C8B-B14F-4D97-AF65-F5344CB8AC3E}">
        <p14:creationId xmlns:p14="http://schemas.microsoft.com/office/powerpoint/2010/main" val="2878434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43</a:t>
            </a:fld>
            <a:endParaRPr lang="en-US" dirty="0"/>
          </a:p>
        </p:txBody>
      </p:sp>
    </p:spTree>
    <p:extLst>
      <p:ext uri="{BB962C8B-B14F-4D97-AF65-F5344CB8AC3E}">
        <p14:creationId xmlns:p14="http://schemas.microsoft.com/office/powerpoint/2010/main" val="313603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5</a:t>
            </a:fld>
            <a:endParaRPr lang="en-US" dirty="0"/>
          </a:p>
        </p:txBody>
      </p:sp>
    </p:spTree>
    <p:extLst>
      <p:ext uri="{BB962C8B-B14F-4D97-AF65-F5344CB8AC3E}">
        <p14:creationId xmlns:p14="http://schemas.microsoft.com/office/powerpoint/2010/main" val="2169571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44</a:t>
            </a:fld>
            <a:endParaRPr lang="en-US" dirty="0"/>
          </a:p>
        </p:txBody>
      </p:sp>
    </p:spTree>
    <p:extLst>
      <p:ext uri="{BB962C8B-B14F-4D97-AF65-F5344CB8AC3E}">
        <p14:creationId xmlns:p14="http://schemas.microsoft.com/office/powerpoint/2010/main" val="3012397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45</a:t>
            </a:fld>
            <a:endParaRPr lang="en-US" dirty="0"/>
          </a:p>
        </p:txBody>
      </p:sp>
    </p:spTree>
    <p:extLst>
      <p:ext uri="{BB962C8B-B14F-4D97-AF65-F5344CB8AC3E}">
        <p14:creationId xmlns:p14="http://schemas.microsoft.com/office/powerpoint/2010/main" val="4144475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46</a:t>
            </a:fld>
            <a:endParaRPr lang="en-US" dirty="0"/>
          </a:p>
        </p:txBody>
      </p:sp>
    </p:spTree>
    <p:extLst>
      <p:ext uri="{BB962C8B-B14F-4D97-AF65-F5344CB8AC3E}">
        <p14:creationId xmlns:p14="http://schemas.microsoft.com/office/powerpoint/2010/main" val="635632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47</a:t>
            </a:fld>
            <a:endParaRPr lang="en-US" dirty="0"/>
          </a:p>
        </p:txBody>
      </p:sp>
    </p:spTree>
    <p:extLst>
      <p:ext uri="{BB962C8B-B14F-4D97-AF65-F5344CB8AC3E}">
        <p14:creationId xmlns:p14="http://schemas.microsoft.com/office/powerpoint/2010/main" val="2929832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48</a:t>
            </a:fld>
            <a:endParaRPr lang="en-US" dirty="0"/>
          </a:p>
        </p:txBody>
      </p:sp>
    </p:spTree>
    <p:extLst>
      <p:ext uri="{BB962C8B-B14F-4D97-AF65-F5344CB8AC3E}">
        <p14:creationId xmlns:p14="http://schemas.microsoft.com/office/powerpoint/2010/main" val="4110397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49</a:t>
            </a:fld>
            <a:endParaRPr lang="en-US" dirty="0"/>
          </a:p>
        </p:txBody>
      </p:sp>
    </p:spTree>
    <p:extLst>
      <p:ext uri="{BB962C8B-B14F-4D97-AF65-F5344CB8AC3E}">
        <p14:creationId xmlns:p14="http://schemas.microsoft.com/office/powerpoint/2010/main" val="696099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50</a:t>
            </a:fld>
            <a:endParaRPr lang="en-US" dirty="0"/>
          </a:p>
        </p:txBody>
      </p:sp>
    </p:spTree>
    <p:extLst>
      <p:ext uri="{BB962C8B-B14F-4D97-AF65-F5344CB8AC3E}">
        <p14:creationId xmlns:p14="http://schemas.microsoft.com/office/powerpoint/2010/main" val="3512216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51</a:t>
            </a:fld>
            <a:endParaRPr lang="en-US" dirty="0"/>
          </a:p>
        </p:txBody>
      </p:sp>
    </p:spTree>
    <p:extLst>
      <p:ext uri="{BB962C8B-B14F-4D97-AF65-F5344CB8AC3E}">
        <p14:creationId xmlns:p14="http://schemas.microsoft.com/office/powerpoint/2010/main" val="3503736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52</a:t>
            </a:fld>
            <a:endParaRPr lang="en-US" dirty="0"/>
          </a:p>
        </p:txBody>
      </p:sp>
    </p:spTree>
    <p:extLst>
      <p:ext uri="{BB962C8B-B14F-4D97-AF65-F5344CB8AC3E}">
        <p14:creationId xmlns:p14="http://schemas.microsoft.com/office/powerpoint/2010/main" val="58401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6</a:t>
            </a:fld>
            <a:endParaRPr lang="en-US" dirty="0"/>
          </a:p>
        </p:txBody>
      </p:sp>
    </p:spTree>
    <p:extLst>
      <p:ext uri="{BB962C8B-B14F-4D97-AF65-F5344CB8AC3E}">
        <p14:creationId xmlns:p14="http://schemas.microsoft.com/office/powerpoint/2010/main" val="166844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7</a:t>
            </a:fld>
            <a:endParaRPr lang="en-US" dirty="0"/>
          </a:p>
        </p:txBody>
      </p:sp>
    </p:spTree>
    <p:extLst>
      <p:ext uri="{BB962C8B-B14F-4D97-AF65-F5344CB8AC3E}">
        <p14:creationId xmlns:p14="http://schemas.microsoft.com/office/powerpoint/2010/main" val="33421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8</a:t>
            </a:fld>
            <a:endParaRPr lang="en-US" dirty="0"/>
          </a:p>
        </p:txBody>
      </p:sp>
    </p:spTree>
    <p:extLst>
      <p:ext uri="{BB962C8B-B14F-4D97-AF65-F5344CB8AC3E}">
        <p14:creationId xmlns:p14="http://schemas.microsoft.com/office/powerpoint/2010/main" val="3966625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9</a:t>
            </a:fld>
            <a:endParaRPr lang="en-US" dirty="0"/>
          </a:p>
        </p:txBody>
      </p:sp>
    </p:spTree>
    <p:extLst>
      <p:ext uri="{BB962C8B-B14F-4D97-AF65-F5344CB8AC3E}">
        <p14:creationId xmlns:p14="http://schemas.microsoft.com/office/powerpoint/2010/main" val="145189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224A-B28B-4FA1-8511-12EA74B75F5A}" type="slidenum">
              <a:rPr lang="en-US" smtClean="0"/>
              <a:t>10</a:t>
            </a:fld>
            <a:endParaRPr lang="en-US" dirty="0"/>
          </a:p>
        </p:txBody>
      </p:sp>
    </p:spTree>
    <p:extLst>
      <p:ext uri="{BB962C8B-B14F-4D97-AF65-F5344CB8AC3E}">
        <p14:creationId xmlns:p14="http://schemas.microsoft.com/office/powerpoint/2010/main" val="151155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FD510-83A6-453E-A4B9-2CA9DFD298CB}" type="datetime1">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29640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CA741-2BFF-477F-90DA-10900D95E98C}" type="datetime1">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34232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C4CFC4-0EAC-4285-8A2A-0D393C3CEB89}" type="datetime1">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137286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5653D-0BDB-48B5-AF86-C75572B0EAE4}" type="datetime1">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49794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51DA2-CE67-42F6-B220-4DDE0C171317}" type="datetime1">
              <a:rPr lang="en-US" smtClean="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225747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E40B6-6B9E-4BA3-BA2A-1F1F1A35134E}" type="datetime1">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762656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D6ED5-59E8-41FD-8551-8812DCBE3F27}" type="datetime1">
              <a:rPr lang="en-US" smtClean="0"/>
              <a:t>11/28/2017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160310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59C922-CDB1-4A07-A8D3-0BE1457BBA64}" type="datetime1">
              <a:rPr lang="en-US" smtClean="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379731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522DD-7659-4691-AB9A-0B3929A91FA7}" type="datetime1">
              <a:rPr lang="en-US" smtClean="0"/>
              <a:t>11/28/2017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353494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6622E-AC86-43F2-AABA-71FBAA2F602F}" type="datetime1">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247739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5E3F4-DD01-4FC0-A264-ECA3E2CA2910}" type="datetime1">
              <a:rPr lang="en-US" smtClean="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3B7332-8529-4AD5-9851-D1B2FE8DFECC}" type="slidenum">
              <a:rPr lang="en-US" smtClean="0"/>
              <a:t>‹#›</a:t>
            </a:fld>
            <a:endParaRPr lang="en-US" dirty="0"/>
          </a:p>
        </p:txBody>
      </p:sp>
    </p:spTree>
    <p:extLst>
      <p:ext uri="{BB962C8B-B14F-4D97-AF65-F5344CB8AC3E}">
        <p14:creationId xmlns:p14="http://schemas.microsoft.com/office/powerpoint/2010/main" val="242396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88360-C8A1-4A1F-A74E-A42DD64E5CA7}" type="datetime1">
              <a:rPr lang="en-US" smtClean="0"/>
              <a:t>11/28/2017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B7332-8529-4AD5-9851-D1B2FE8DFECC}" type="slidenum">
              <a:rPr lang="en-US" smtClean="0"/>
              <a:t>‹#›</a:t>
            </a:fld>
            <a:endParaRPr lang="en-US" dirty="0"/>
          </a:p>
        </p:txBody>
      </p:sp>
    </p:spTree>
    <p:extLst>
      <p:ext uri="{BB962C8B-B14F-4D97-AF65-F5344CB8AC3E}">
        <p14:creationId xmlns:p14="http://schemas.microsoft.com/office/powerpoint/2010/main" val="77866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bruno@oncboces.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cbruno@oncboces.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jsanchez@oncboces.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mailto:lchase@oncboces.org" TargetMode="External"/><Relationship Id="rId4" Type="http://schemas.openxmlformats.org/officeDocument/2006/relationships/hyperlink" Target="mailto:rrobbins@oncboce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Meeting Your Special Education Needs at Otsego Northern Catskills BOCES</a:t>
            </a:r>
            <a:endParaRPr lang="en-US" b="1" dirty="0"/>
          </a:p>
        </p:txBody>
      </p:sp>
      <p:sp>
        <p:nvSpPr>
          <p:cNvPr id="3" name="Subtitle 2"/>
          <p:cNvSpPr>
            <a:spLocks noGrp="1"/>
          </p:cNvSpPr>
          <p:nvPr>
            <p:ph type="subTitle" idx="1"/>
          </p:nvPr>
        </p:nvSpPr>
        <p:spPr>
          <a:xfrm>
            <a:off x="1524000" y="4202710"/>
            <a:ext cx="9144000" cy="1055090"/>
          </a:xfrm>
        </p:spPr>
        <p:txBody>
          <a:bodyPr/>
          <a:lstStyle/>
          <a:p>
            <a:r>
              <a:rPr lang="en-US" i="1" dirty="0" smtClean="0"/>
              <a:t>November </a:t>
            </a:r>
            <a:r>
              <a:rPr lang="en-US" i="1" dirty="0" smtClean="0"/>
              <a:t>28, </a:t>
            </a:r>
            <a:r>
              <a:rPr lang="en-US" i="1" dirty="0" smtClean="0"/>
              <a:t>2017</a:t>
            </a:r>
            <a:endParaRPr lang="en-US" i="1" dirty="0"/>
          </a:p>
        </p:txBody>
      </p:sp>
      <p:sp>
        <p:nvSpPr>
          <p:cNvPr id="4" name="Slide Number Placeholder 3"/>
          <p:cNvSpPr>
            <a:spLocks noGrp="1"/>
          </p:cNvSpPr>
          <p:nvPr>
            <p:ph type="sldNum" sz="quarter" idx="12"/>
          </p:nvPr>
        </p:nvSpPr>
        <p:spPr/>
        <p:txBody>
          <a:bodyPr/>
          <a:lstStyle/>
          <a:p>
            <a:fld id="{673B7332-8529-4AD5-9851-D1B2FE8DFECC}" type="slidenum">
              <a:rPr lang="en-US" smtClean="0">
                <a:solidFill>
                  <a:schemeClr val="bg1"/>
                </a:solidFill>
              </a:rPr>
              <a:t>1</a:t>
            </a:fld>
            <a:endParaRPr lang="en-US" dirty="0">
              <a:solidFill>
                <a:schemeClr val="bg1"/>
              </a:solidFill>
            </a:endParaRPr>
          </a:p>
        </p:txBody>
      </p:sp>
      <p:pic>
        <p:nvPicPr>
          <p:cNvPr id="5" name="Picture 3" descr="logo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218" y="5484723"/>
            <a:ext cx="2069555" cy="119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44382" y="5663603"/>
            <a:ext cx="7266218" cy="866460"/>
          </a:xfrm>
          <a:prstGeom prst="rect">
            <a:avLst/>
          </a:prstGeom>
          <a:solidFill>
            <a:srgbClr val="17A543"/>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i="1" u="sng" dirty="0" smtClean="0"/>
              <a:t>Mission Statement</a:t>
            </a:r>
            <a:r>
              <a:rPr lang="en-US" i="1" dirty="0" smtClean="0"/>
              <a:t>:  </a:t>
            </a:r>
          </a:p>
          <a:p>
            <a:pPr algn="ctr"/>
            <a:r>
              <a:rPr lang="en-US" i="1" dirty="0" smtClean="0"/>
              <a:t>A </a:t>
            </a:r>
            <a:r>
              <a:rPr lang="en-US" i="1" dirty="0"/>
              <a:t>BOCES providing world-class opportunities for the districts we represent.”</a:t>
            </a:r>
            <a:endParaRPr lang="en-US" dirty="0"/>
          </a:p>
        </p:txBody>
      </p:sp>
    </p:spTree>
    <p:extLst>
      <p:ext uri="{BB962C8B-B14F-4D97-AF65-F5344CB8AC3E}">
        <p14:creationId xmlns:p14="http://schemas.microsoft.com/office/powerpoint/2010/main" val="3573309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BOCES Terminology</a:t>
            </a:r>
            <a:endParaRPr lang="en-US" dirty="0"/>
          </a:p>
        </p:txBody>
      </p:sp>
      <p:sp>
        <p:nvSpPr>
          <p:cNvPr id="3" name="Content Placeholder 2"/>
          <p:cNvSpPr>
            <a:spLocks noGrp="1"/>
          </p:cNvSpPr>
          <p:nvPr>
            <p:ph idx="1"/>
          </p:nvPr>
        </p:nvSpPr>
        <p:spPr>
          <a:xfrm>
            <a:off x="838200" y="2099806"/>
            <a:ext cx="10515600" cy="4093485"/>
          </a:xfrm>
        </p:spPr>
        <p:txBody>
          <a:bodyPr>
            <a:normAutofit lnSpcReduction="10000"/>
          </a:bodyPr>
          <a:lstStyle/>
          <a:p>
            <a:pPr marL="914400" lvl="2" indent="0">
              <a:buNone/>
            </a:pPr>
            <a:r>
              <a:rPr lang="en-US" dirty="0" smtClean="0"/>
              <a:t>  </a:t>
            </a:r>
          </a:p>
          <a:p>
            <a:r>
              <a:rPr lang="en-US" dirty="0" smtClean="0"/>
              <a:t>Firm Commitments or Final Service Requests</a:t>
            </a:r>
          </a:p>
          <a:p>
            <a:pPr lvl="2"/>
            <a:r>
              <a:rPr lang="en-US" dirty="0" smtClean="0"/>
              <a:t>Contract with the BOCES (approved by Superintendent)</a:t>
            </a:r>
          </a:p>
          <a:p>
            <a:pPr lvl="2"/>
            <a:r>
              <a:rPr lang="en-US" dirty="0" smtClean="0"/>
              <a:t>Hold district to Firm Commitments except for Special Ed Programs &amp; Related Services – billed actual</a:t>
            </a:r>
          </a:p>
          <a:p>
            <a:pPr lvl="2"/>
            <a:endParaRPr lang="en-US" dirty="0" smtClean="0"/>
          </a:p>
          <a:p>
            <a:r>
              <a:rPr lang="en-US" dirty="0" smtClean="0"/>
              <a:t>Additional Service Requests (ASR)</a:t>
            </a:r>
          </a:p>
          <a:p>
            <a:pPr lvl="2"/>
            <a:r>
              <a:rPr lang="en-US" dirty="0" smtClean="0"/>
              <a:t>Update to contract between BOCES and district (requires Superintendent approval)</a:t>
            </a:r>
          </a:p>
          <a:p>
            <a:pPr lvl="2"/>
            <a:endParaRPr lang="en-US" dirty="0" smtClean="0"/>
          </a:p>
          <a:p>
            <a:r>
              <a:rPr lang="en-US" dirty="0" smtClean="0"/>
              <a:t>Cross Contract</a:t>
            </a:r>
          </a:p>
          <a:p>
            <a:pPr lvl="2"/>
            <a:r>
              <a:rPr lang="en-US" dirty="0" smtClean="0"/>
              <a:t>Contract with non-component district</a:t>
            </a:r>
          </a:p>
          <a:p>
            <a:pPr marL="457200" lvl="1" indent="0">
              <a:buNone/>
            </a:pP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10</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339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BOCES Terminology</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smtClean="0"/>
              <a:t>Invoicing</a:t>
            </a:r>
          </a:p>
          <a:p>
            <a:pPr lvl="1"/>
            <a:r>
              <a:rPr lang="en-US" dirty="0" smtClean="0"/>
              <a:t>1/10</a:t>
            </a:r>
            <a:r>
              <a:rPr lang="en-US" baseline="30000" dirty="0" smtClean="0"/>
              <a:t>th</a:t>
            </a:r>
            <a:r>
              <a:rPr lang="en-US" dirty="0" smtClean="0"/>
              <a:t> of annual cost billed monthly</a:t>
            </a:r>
          </a:p>
          <a:p>
            <a:pPr lvl="1"/>
            <a:r>
              <a:rPr lang="en-US" dirty="0" smtClean="0"/>
              <a:t>September – June </a:t>
            </a:r>
          </a:p>
          <a:p>
            <a:pPr lvl="1"/>
            <a:endParaRPr lang="en-US" dirty="0" smtClean="0"/>
          </a:p>
          <a:p>
            <a:r>
              <a:rPr lang="en-US" dirty="0" smtClean="0"/>
              <a:t>Refund of Surplus</a:t>
            </a:r>
          </a:p>
          <a:p>
            <a:pPr lvl="1"/>
            <a:r>
              <a:rPr lang="en-US" dirty="0" smtClean="0"/>
              <a:t>BOCES is not allowed to keep fund balance – must return to districts </a:t>
            </a:r>
          </a:p>
          <a:p>
            <a:pPr marL="457200" lvl="1" indent="0">
              <a:buNone/>
            </a:pPr>
            <a:endParaRPr lang="en-US" dirty="0" smtClean="0"/>
          </a:p>
          <a:p>
            <a:r>
              <a:rPr lang="en-US" dirty="0" smtClean="0"/>
              <a:t>OAOC = Otsego Area Occupational Center (OAOC)</a:t>
            </a:r>
          </a:p>
          <a:p>
            <a:r>
              <a:rPr lang="en-US" dirty="0" smtClean="0"/>
              <a:t>NCOC = Northern Catskills Occupational Center (NCOC)</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11</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187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BOCES Terminology</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smtClean="0"/>
              <a:t>MyWinCap </a:t>
            </a:r>
            <a:r>
              <a:rPr lang="en-US" dirty="0"/>
              <a:t>– web based version of WinCap financial software used by BOCES</a:t>
            </a:r>
          </a:p>
          <a:p>
            <a:pPr lvl="2"/>
            <a:r>
              <a:rPr lang="en-US" dirty="0"/>
              <a:t>BOCES can only use WinCap (only software that can calculate BOCES aid)</a:t>
            </a:r>
          </a:p>
          <a:p>
            <a:pPr lvl="2"/>
            <a:r>
              <a:rPr lang="en-US" dirty="0"/>
              <a:t>All component districts have access to </a:t>
            </a:r>
            <a:r>
              <a:rPr lang="en-US" dirty="0" smtClean="0"/>
              <a:t>MyWinCap </a:t>
            </a:r>
            <a:r>
              <a:rPr lang="en-US" dirty="0"/>
              <a:t>to enter preliminary and final service requests (commitments) and download monthly BOCES invoices</a:t>
            </a:r>
            <a:r>
              <a:rPr lang="en-US" dirty="0" smtClean="0"/>
              <a:t>.</a:t>
            </a:r>
          </a:p>
          <a:p>
            <a:pPr lvl="2"/>
            <a:endParaRPr lang="en-US" dirty="0"/>
          </a:p>
          <a:p>
            <a:r>
              <a:rPr lang="en-US" dirty="0" smtClean="0"/>
              <a:t>Data Smart 	BOCES IEPDirect</a:t>
            </a:r>
          </a:p>
          <a:p>
            <a:pPr lvl="2"/>
            <a:r>
              <a:rPr lang="en-US" dirty="0" smtClean="0"/>
              <a:t>Software used to track and report Special Ed students and related services (enrollment, billing, High Cost Amendment Report, SA-156</a:t>
            </a:r>
          </a:p>
          <a:p>
            <a:pPr lvl="2"/>
            <a:r>
              <a:rPr lang="en-US" dirty="0" smtClean="0"/>
              <a:t>Reports provide detail for monthly billing (emailed to districts)</a:t>
            </a:r>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12</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Right Arrow 3"/>
          <p:cNvSpPr/>
          <p:nvPr/>
        </p:nvSpPr>
        <p:spPr>
          <a:xfrm>
            <a:off x="2783541" y="4428937"/>
            <a:ext cx="820271" cy="183405"/>
          </a:xfrm>
          <a:prstGeom prst="rightArrow">
            <a:avLst/>
          </a:prstGeom>
          <a:solidFill>
            <a:srgbClr val="17A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5500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Innovative Programs</a:t>
            </a:r>
          </a:p>
        </p:txBody>
      </p:sp>
      <p:sp>
        <p:nvSpPr>
          <p:cNvPr id="3" name="Subtitle 2"/>
          <p:cNvSpPr>
            <a:spLocks noGrp="1"/>
          </p:cNvSpPr>
          <p:nvPr>
            <p:ph type="subTitle" idx="1"/>
          </p:nvPr>
        </p:nvSpPr>
        <p:spPr/>
        <p:txBody>
          <a:bodyPr/>
          <a:lstStyle/>
          <a:p>
            <a:r>
              <a:rPr lang="en-US" dirty="0" smtClean="0"/>
              <a:t>Jason Sanchez</a:t>
            </a:r>
          </a:p>
          <a:p>
            <a:r>
              <a:rPr lang="en-US" dirty="0" smtClean="0"/>
              <a:t>Innovative Programs Administrator</a:t>
            </a:r>
            <a:endParaRPr lang="en-US" dirty="0"/>
          </a:p>
        </p:txBody>
      </p:sp>
      <p:sp>
        <p:nvSpPr>
          <p:cNvPr id="4" name="Slide Number Placeholder 3"/>
          <p:cNvSpPr>
            <a:spLocks noGrp="1"/>
          </p:cNvSpPr>
          <p:nvPr>
            <p:ph type="sldNum" sz="quarter" idx="12"/>
          </p:nvPr>
        </p:nvSpPr>
        <p:spPr/>
        <p:txBody>
          <a:bodyPr/>
          <a:lstStyle/>
          <a:p>
            <a:fld id="{673B7332-8529-4AD5-9851-D1B2FE8DFECC}" type="slidenum">
              <a:rPr lang="en-US" smtClean="0">
                <a:solidFill>
                  <a:schemeClr val="bg1"/>
                </a:solidFill>
              </a:rPr>
              <a:t>13</a:t>
            </a:fld>
            <a:endParaRPr lang="en-US" dirty="0">
              <a:solidFill>
                <a:schemeClr val="bg1"/>
              </a:solidFill>
            </a:endParaRPr>
          </a:p>
        </p:txBody>
      </p:sp>
      <p:pic>
        <p:nvPicPr>
          <p:cNvPr id="5" name="Picture 3" descr="logo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0218" y="5484723"/>
            <a:ext cx="2069555" cy="119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44382" y="5663603"/>
            <a:ext cx="7266218" cy="866460"/>
          </a:xfrm>
          <a:prstGeom prst="rect">
            <a:avLst/>
          </a:prstGeom>
          <a:solidFill>
            <a:srgbClr val="17A543"/>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i="1" u="sng" dirty="0" smtClean="0"/>
              <a:t>Mission Statement</a:t>
            </a:r>
            <a:r>
              <a:rPr lang="en-US" i="1" dirty="0" smtClean="0"/>
              <a:t>:  </a:t>
            </a:r>
          </a:p>
          <a:p>
            <a:pPr algn="ctr"/>
            <a:r>
              <a:rPr lang="en-US" i="1" dirty="0" smtClean="0"/>
              <a:t>A </a:t>
            </a:r>
            <a:r>
              <a:rPr lang="en-US" i="1" dirty="0"/>
              <a:t>BOCES providing world-class opportunities for the districts we represent.”</a:t>
            </a:r>
            <a:endParaRPr lang="en-US" dirty="0"/>
          </a:p>
        </p:txBody>
      </p:sp>
    </p:spTree>
    <p:extLst>
      <p:ext uri="{BB962C8B-B14F-4D97-AF65-F5344CB8AC3E}">
        <p14:creationId xmlns:p14="http://schemas.microsoft.com/office/powerpoint/2010/main" val="205938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201 </a:t>
            </a:r>
            <a:r>
              <a:rPr lang="en-US" dirty="0" smtClean="0"/>
              <a:t>CoSer-Career </a:t>
            </a:r>
            <a:r>
              <a:rPr lang="en-US" dirty="0"/>
              <a:t>Pathways</a:t>
            </a:r>
          </a:p>
        </p:txBody>
      </p:sp>
      <p:sp>
        <p:nvSpPr>
          <p:cNvPr id="3" name="Content Placeholder 2"/>
          <p:cNvSpPr>
            <a:spLocks noGrp="1"/>
          </p:cNvSpPr>
          <p:nvPr>
            <p:ph idx="1"/>
          </p:nvPr>
        </p:nvSpPr>
        <p:spPr>
          <a:xfrm>
            <a:off x="838200" y="2099806"/>
            <a:ext cx="10515600" cy="4093485"/>
          </a:xfrm>
        </p:spPr>
        <p:txBody>
          <a:bodyPr>
            <a:normAutofit fontScale="92500" lnSpcReduction="20000"/>
          </a:bodyPr>
          <a:lstStyle/>
          <a:p>
            <a:r>
              <a:rPr lang="en-US" dirty="0"/>
              <a:t>Vocational program for special needs students between the ages of 14 and 21 who are either at risk of dropping out or have been unsuccessful in traditional academic or vocational </a:t>
            </a:r>
            <a:r>
              <a:rPr lang="en-US" dirty="0" smtClean="0"/>
              <a:t>classes </a:t>
            </a:r>
            <a:endParaRPr lang="en-US" dirty="0"/>
          </a:p>
          <a:p>
            <a:r>
              <a:rPr lang="en-US" dirty="0"/>
              <a:t>Career Pathways 1 and 2</a:t>
            </a:r>
          </a:p>
          <a:p>
            <a:pPr lvl="1"/>
            <a:r>
              <a:rPr lang="en-US" dirty="0"/>
              <a:t>Involved in a variety of career modules that will provide pre-vocational training, critical thinking skills, job training, and other fundamental life </a:t>
            </a:r>
            <a:r>
              <a:rPr lang="en-US" dirty="0" smtClean="0"/>
              <a:t>skills</a:t>
            </a:r>
            <a:endParaRPr lang="en-US" dirty="0"/>
          </a:p>
          <a:p>
            <a:r>
              <a:rPr lang="en-US" dirty="0"/>
              <a:t>Career Pathways 3 and 4</a:t>
            </a:r>
          </a:p>
          <a:p>
            <a:pPr lvl="1"/>
            <a:r>
              <a:rPr lang="en-US" dirty="0"/>
              <a:t>Half-day job training placement in the community.  </a:t>
            </a:r>
          </a:p>
          <a:p>
            <a:pPr lvl="1"/>
            <a:r>
              <a:rPr lang="en-US" dirty="0"/>
              <a:t>Job Coaches provide support and </a:t>
            </a:r>
            <a:r>
              <a:rPr lang="en-US" dirty="0" smtClean="0"/>
              <a:t>supervision</a:t>
            </a:r>
            <a:endParaRPr lang="en-US" dirty="0"/>
          </a:p>
          <a:p>
            <a:r>
              <a:rPr lang="en-US" dirty="0"/>
              <a:t>Service includes Crisis Counseling, Access to Dean of Students and Crisis Intervention Specialist</a:t>
            </a:r>
          </a:p>
          <a:p>
            <a:r>
              <a:rPr lang="en-US" dirty="0"/>
              <a:t>IEP counseling billed </a:t>
            </a:r>
            <a:r>
              <a:rPr lang="en-US" dirty="0" smtClean="0"/>
              <a:t>separately</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14</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527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201 </a:t>
            </a:r>
            <a:r>
              <a:rPr lang="en-US" dirty="0" smtClean="0"/>
              <a:t>CoSer-Career </a:t>
            </a:r>
            <a:r>
              <a:rPr lang="en-US" dirty="0"/>
              <a:t>Pathways</a:t>
            </a:r>
          </a:p>
        </p:txBody>
      </p:sp>
      <p:sp>
        <p:nvSpPr>
          <p:cNvPr id="3" name="Content Placeholder 2"/>
          <p:cNvSpPr>
            <a:spLocks noGrp="1"/>
          </p:cNvSpPr>
          <p:nvPr>
            <p:ph idx="1"/>
          </p:nvPr>
        </p:nvSpPr>
        <p:spPr>
          <a:xfrm>
            <a:off x="838200" y="2099806"/>
            <a:ext cx="10515600" cy="4093485"/>
          </a:xfrm>
        </p:spPr>
        <p:txBody>
          <a:bodyPr/>
          <a:lstStyle/>
          <a:p>
            <a:r>
              <a:rPr lang="en-US" dirty="0"/>
              <a:t>Career Pathways 1 and 2 are offered at OAOC and NCOC</a:t>
            </a:r>
          </a:p>
          <a:p>
            <a:r>
              <a:rPr lang="en-US" dirty="0"/>
              <a:t>Career Pathways 3 and 4 are offered at OAOC</a:t>
            </a:r>
          </a:p>
          <a:p>
            <a:r>
              <a:rPr lang="en-US" dirty="0" smtClean="0"/>
              <a:t>Career </a:t>
            </a:r>
            <a:r>
              <a:rPr lang="en-US" dirty="0"/>
              <a:t>Pathways 3 and 4 at </a:t>
            </a:r>
            <a:r>
              <a:rPr lang="en-US" dirty="0" smtClean="0"/>
              <a:t>NCOC beginning in </a:t>
            </a:r>
            <a:r>
              <a:rPr lang="en-US" dirty="0"/>
              <a:t>2018-2019</a:t>
            </a:r>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15</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46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202 </a:t>
            </a:r>
            <a:r>
              <a:rPr lang="en-US" dirty="0" smtClean="0"/>
              <a:t>CoSer </a:t>
            </a:r>
            <a:r>
              <a:rPr lang="en-US" dirty="0"/>
              <a:t>Therapeutic Learning Center</a:t>
            </a:r>
          </a:p>
        </p:txBody>
      </p:sp>
      <p:sp>
        <p:nvSpPr>
          <p:cNvPr id="3" name="Content Placeholder 2"/>
          <p:cNvSpPr>
            <a:spLocks noGrp="1"/>
          </p:cNvSpPr>
          <p:nvPr>
            <p:ph idx="1"/>
          </p:nvPr>
        </p:nvSpPr>
        <p:spPr>
          <a:xfrm>
            <a:off x="838200" y="2099806"/>
            <a:ext cx="10515600" cy="4093485"/>
          </a:xfrm>
        </p:spPr>
        <p:txBody>
          <a:bodyPr/>
          <a:lstStyle/>
          <a:p>
            <a:r>
              <a:rPr lang="en-US" dirty="0"/>
              <a:t>The TLC helps special needs children who are experiencing severe emotional crises by identifying and addressing related problems at home, at school, and in the </a:t>
            </a:r>
            <a:r>
              <a:rPr lang="en-US" dirty="0" smtClean="0"/>
              <a:t>community </a:t>
            </a:r>
            <a:endParaRPr lang="en-US" dirty="0"/>
          </a:p>
          <a:p>
            <a:r>
              <a:rPr lang="en-US" dirty="0"/>
              <a:t>It also assists students to make a stable transition from hospitalization or other placement to the community and home school </a:t>
            </a:r>
            <a:r>
              <a:rPr lang="en-US" dirty="0" smtClean="0"/>
              <a:t>district</a:t>
            </a:r>
            <a:endParaRPr lang="en-US" dirty="0"/>
          </a:p>
          <a:p>
            <a:pPr lvl="1"/>
            <a:r>
              <a:rPr lang="en-US" dirty="0"/>
              <a:t>Service Includes IEP Counseling, Crisis Counseling, Access to Dean of Students and Crisis Intervention Specialist</a:t>
            </a:r>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16</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530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202 </a:t>
            </a:r>
            <a:r>
              <a:rPr lang="en-US" dirty="0" smtClean="0"/>
              <a:t>CoSer </a:t>
            </a:r>
            <a:r>
              <a:rPr lang="en-US" dirty="0"/>
              <a:t>Therapeutic Learning Center</a:t>
            </a:r>
          </a:p>
        </p:txBody>
      </p:sp>
      <p:sp>
        <p:nvSpPr>
          <p:cNvPr id="3" name="Content Placeholder 2"/>
          <p:cNvSpPr>
            <a:spLocks noGrp="1"/>
          </p:cNvSpPr>
          <p:nvPr>
            <p:ph idx="1"/>
          </p:nvPr>
        </p:nvSpPr>
        <p:spPr>
          <a:xfrm>
            <a:off x="838200" y="2099806"/>
            <a:ext cx="10515600" cy="4093485"/>
          </a:xfrm>
        </p:spPr>
        <p:txBody>
          <a:bodyPr/>
          <a:lstStyle/>
          <a:p>
            <a:r>
              <a:rPr lang="en-US" dirty="0"/>
              <a:t>30-45 Day Evaluative Program @ OAOC</a:t>
            </a:r>
          </a:p>
          <a:p>
            <a:pPr lvl="1"/>
            <a:r>
              <a:rPr lang="en-US" dirty="0" smtClean="0"/>
              <a:t>Dr. Bercovitz completes Neuropsychological testing</a:t>
            </a:r>
            <a:endParaRPr lang="en-US" dirty="0"/>
          </a:p>
          <a:p>
            <a:pPr lvl="1"/>
            <a:r>
              <a:rPr lang="en-US" dirty="0"/>
              <a:t>Teacher </a:t>
            </a:r>
            <a:r>
              <a:rPr lang="en-US" dirty="0" smtClean="0"/>
              <a:t>completes </a:t>
            </a:r>
            <a:r>
              <a:rPr lang="en-US" dirty="0"/>
              <a:t>academic testing</a:t>
            </a:r>
          </a:p>
          <a:p>
            <a:pPr lvl="1"/>
            <a:r>
              <a:rPr lang="en-US" dirty="0"/>
              <a:t>Counselor completes social and emotional survey</a:t>
            </a:r>
          </a:p>
          <a:p>
            <a:pPr lvl="1"/>
            <a:r>
              <a:rPr lang="en-US" dirty="0"/>
              <a:t>Elementary and MS/HS </a:t>
            </a:r>
            <a:r>
              <a:rPr lang="en-US" dirty="0" smtClean="0"/>
              <a:t>Classes</a:t>
            </a:r>
          </a:p>
          <a:p>
            <a:pPr lvl="1"/>
            <a:r>
              <a:rPr lang="en-US" dirty="0" smtClean="0"/>
              <a:t>Report sent to district</a:t>
            </a:r>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17</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804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204 </a:t>
            </a:r>
            <a:r>
              <a:rPr lang="en-US" dirty="0" smtClean="0"/>
              <a:t>CoSer-Basic </a:t>
            </a:r>
            <a:r>
              <a:rPr lang="en-US" dirty="0"/>
              <a:t>Life Skills</a:t>
            </a:r>
          </a:p>
        </p:txBody>
      </p:sp>
      <p:sp>
        <p:nvSpPr>
          <p:cNvPr id="3" name="Content Placeholder 2"/>
          <p:cNvSpPr>
            <a:spLocks noGrp="1"/>
          </p:cNvSpPr>
          <p:nvPr>
            <p:ph idx="1"/>
          </p:nvPr>
        </p:nvSpPr>
        <p:spPr>
          <a:xfrm>
            <a:off x="838200" y="2099806"/>
            <a:ext cx="10515600" cy="4093485"/>
          </a:xfrm>
        </p:spPr>
        <p:txBody>
          <a:bodyPr/>
          <a:lstStyle/>
          <a:p>
            <a:r>
              <a:rPr lang="en-US" dirty="0"/>
              <a:t>12:1:1 Program</a:t>
            </a:r>
          </a:p>
          <a:p>
            <a:pPr lvl="1"/>
            <a:r>
              <a:rPr lang="en-US" dirty="0"/>
              <a:t>½  day program paired with Career </a:t>
            </a:r>
            <a:r>
              <a:rPr lang="en-US" dirty="0" smtClean="0"/>
              <a:t>Pathways for a full day</a:t>
            </a:r>
            <a:endParaRPr lang="en-US" dirty="0"/>
          </a:p>
          <a:p>
            <a:pPr lvl="1"/>
            <a:r>
              <a:rPr lang="en-US" dirty="0"/>
              <a:t>Academic Program for students with limited communication skills and severe learning </a:t>
            </a:r>
            <a:r>
              <a:rPr lang="en-US" dirty="0" smtClean="0"/>
              <a:t>difficulties</a:t>
            </a:r>
            <a:endParaRPr lang="en-US" dirty="0"/>
          </a:p>
          <a:p>
            <a:pPr lvl="1"/>
            <a:r>
              <a:rPr lang="en-US" dirty="0"/>
              <a:t>Students are provided with access to regents level </a:t>
            </a:r>
            <a:r>
              <a:rPr lang="en-US" dirty="0" smtClean="0"/>
              <a:t>standards</a:t>
            </a:r>
            <a:endParaRPr lang="en-US" dirty="0"/>
          </a:p>
          <a:p>
            <a:pPr lvl="1"/>
            <a:r>
              <a:rPr lang="en-US" dirty="0"/>
              <a:t>Some students identified as being eligible for alternative </a:t>
            </a:r>
            <a:r>
              <a:rPr lang="en-US" dirty="0" smtClean="0"/>
              <a:t>assessment</a:t>
            </a:r>
            <a:endParaRPr lang="en-US" dirty="0"/>
          </a:p>
          <a:p>
            <a:pPr lvl="1"/>
            <a:r>
              <a:rPr lang="en-US" dirty="0"/>
              <a:t>Learning activities are designed to include practical applications in daily </a:t>
            </a:r>
            <a:r>
              <a:rPr lang="en-US" dirty="0" smtClean="0"/>
              <a:t>life</a:t>
            </a:r>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18</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21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210 </a:t>
            </a:r>
            <a:r>
              <a:rPr lang="en-US" dirty="0" smtClean="0"/>
              <a:t>CoSer-TRUST</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a:t>This program is a service-intensive model for students with severe behavioral and/or social/emotional difficulties.  Additional features include: </a:t>
            </a:r>
          </a:p>
          <a:p>
            <a:pPr lvl="1"/>
            <a:r>
              <a:rPr lang="en-US" dirty="0"/>
              <a:t>On-site counseling </a:t>
            </a:r>
          </a:p>
          <a:p>
            <a:pPr lvl="1"/>
            <a:r>
              <a:rPr lang="en-US" dirty="0"/>
              <a:t>Highly structured learning environment </a:t>
            </a:r>
          </a:p>
          <a:p>
            <a:pPr lvl="1"/>
            <a:r>
              <a:rPr lang="en-US" dirty="0"/>
              <a:t>Intensive behavior management </a:t>
            </a:r>
          </a:p>
          <a:p>
            <a:pPr lvl="1"/>
            <a:r>
              <a:rPr lang="en-US" dirty="0"/>
              <a:t>Inclusion in regular education classes per each student’s IEP  </a:t>
            </a:r>
          </a:p>
          <a:p>
            <a:pPr lvl="1"/>
            <a:r>
              <a:rPr lang="en-US" dirty="0"/>
              <a:t>Service Includes IEP Counseling, Crisis Counseling, Access to Dean of Students and Crisis Intervention Specialist</a:t>
            </a:r>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19</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73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Providing Special Education is a Challenge</a:t>
            </a:r>
            <a:endParaRPr lang="en-US" dirty="0"/>
          </a:p>
        </p:txBody>
      </p:sp>
      <p:sp>
        <p:nvSpPr>
          <p:cNvPr id="3" name="Content Placeholder 2"/>
          <p:cNvSpPr>
            <a:spLocks noGrp="1"/>
          </p:cNvSpPr>
          <p:nvPr>
            <p:ph idx="1"/>
          </p:nvPr>
        </p:nvSpPr>
        <p:spPr>
          <a:xfrm>
            <a:off x="838200" y="2086359"/>
            <a:ext cx="10515600" cy="4093485"/>
          </a:xfrm>
        </p:spPr>
        <p:txBody>
          <a:bodyPr>
            <a:normAutofit/>
          </a:bodyPr>
          <a:lstStyle/>
          <a:p>
            <a:endParaRPr lang="en-US" dirty="0" smtClean="0"/>
          </a:p>
          <a:p>
            <a:r>
              <a:rPr lang="en-US" dirty="0" smtClean="0"/>
              <a:t>Providing Special Education is a Challenge</a:t>
            </a:r>
          </a:p>
          <a:p>
            <a:pPr lvl="1"/>
            <a:r>
              <a:rPr lang="en-US" dirty="0"/>
              <a:t>Regulation</a:t>
            </a:r>
          </a:p>
          <a:p>
            <a:pPr lvl="1"/>
            <a:r>
              <a:rPr lang="en-US" dirty="0"/>
              <a:t>Not many options</a:t>
            </a:r>
          </a:p>
          <a:p>
            <a:pPr lvl="1"/>
            <a:r>
              <a:rPr lang="en-US" dirty="0"/>
              <a:t>Cost (only receive high cost aid)</a:t>
            </a:r>
          </a:p>
          <a:p>
            <a:pPr lvl="1"/>
            <a:r>
              <a:rPr lang="en-US" dirty="0"/>
              <a:t>Surprise </a:t>
            </a:r>
            <a:r>
              <a:rPr lang="en-US" dirty="0" smtClean="0"/>
              <a:t>students</a:t>
            </a:r>
            <a:endParaRPr lang="en-US" dirty="0"/>
          </a:p>
          <a:p>
            <a:pPr marL="457200" lvl="1" indent="0">
              <a:buNone/>
            </a:pPr>
            <a:endParaRPr lang="en-US" dirty="0" smtClean="0"/>
          </a:p>
          <a:p>
            <a:pPr marL="0" indent="0">
              <a:buNone/>
            </a:pP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302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210 </a:t>
            </a:r>
            <a:r>
              <a:rPr lang="en-US" dirty="0" smtClean="0"/>
              <a:t>CoSer-TRUST</a:t>
            </a:r>
            <a:endParaRPr lang="en-US" dirty="0"/>
          </a:p>
        </p:txBody>
      </p:sp>
      <p:sp>
        <p:nvSpPr>
          <p:cNvPr id="3" name="Content Placeholder 2"/>
          <p:cNvSpPr>
            <a:spLocks noGrp="1"/>
          </p:cNvSpPr>
          <p:nvPr>
            <p:ph idx="1"/>
          </p:nvPr>
        </p:nvSpPr>
        <p:spPr>
          <a:xfrm>
            <a:off x="838200" y="2099806"/>
            <a:ext cx="10515600" cy="4093485"/>
          </a:xfrm>
        </p:spPr>
        <p:txBody>
          <a:bodyPr/>
          <a:lstStyle/>
          <a:p>
            <a:pPr marL="0" indent="0">
              <a:buNone/>
            </a:pPr>
            <a:r>
              <a:rPr lang="en-US" dirty="0"/>
              <a:t>Classes @ OAOC</a:t>
            </a:r>
          </a:p>
          <a:p>
            <a:r>
              <a:rPr lang="en-US" dirty="0"/>
              <a:t>2 Elementary (Grades </a:t>
            </a:r>
            <a:r>
              <a:rPr lang="en-US" dirty="0" smtClean="0"/>
              <a:t>1-4 </a:t>
            </a:r>
            <a:r>
              <a:rPr lang="en-US" dirty="0"/>
              <a:t>and Grades 5-6)</a:t>
            </a:r>
          </a:p>
          <a:p>
            <a:r>
              <a:rPr lang="en-US" dirty="0"/>
              <a:t>1 Middle School (Grades 7-8)</a:t>
            </a:r>
          </a:p>
          <a:p>
            <a:r>
              <a:rPr lang="en-US" dirty="0"/>
              <a:t>2 High School (Grade 9 and Grades 10-12)</a:t>
            </a:r>
          </a:p>
          <a:p>
            <a:pPr marL="0" indent="0">
              <a:buNone/>
            </a:pPr>
            <a:endParaRPr lang="en-US" dirty="0"/>
          </a:p>
          <a:p>
            <a:pPr marL="0" indent="0">
              <a:buNone/>
            </a:pPr>
            <a:r>
              <a:rPr lang="en-US" dirty="0"/>
              <a:t>Expansion</a:t>
            </a:r>
          </a:p>
          <a:p>
            <a:r>
              <a:rPr lang="en-US" dirty="0"/>
              <a:t>Anticipate opening two additional classes which will be located at NCOC in Grand Gorge</a:t>
            </a:r>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20</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360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212 </a:t>
            </a:r>
            <a:r>
              <a:rPr lang="en-US" dirty="0" smtClean="0"/>
              <a:t>CoSer- </a:t>
            </a:r>
            <a:r>
              <a:rPr lang="en-US" dirty="0"/>
              <a:t>Behavior Adjustment</a:t>
            </a:r>
          </a:p>
        </p:txBody>
      </p:sp>
      <p:sp>
        <p:nvSpPr>
          <p:cNvPr id="3" name="Content Placeholder 2"/>
          <p:cNvSpPr>
            <a:spLocks noGrp="1"/>
          </p:cNvSpPr>
          <p:nvPr>
            <p:ph idx="1"/>
          </p:nvPr>
        </p:nvSpPr>
        <p:spPr>
          <a:xfrm>
            <a:off x="838200" y="2099806"/>
            <a:ext cx="10515600" cy="4093485"/>
          </a:xfrm>
        </p:spPr>
        <p:txBody>
          <a:bodyPr>
            <a:normAutofit lnSpcReduction="10000"/>
          </a:bodyPr>
          <a:lstStyle/>
          <a:p>
            <a:r>
              <a:rPr lang="en-US" dirty="0"/>
              <a:t>This 8:1:1 program provides educational experiences for the student with minimal learning problems and moderate behavioral and/or social/emotional </a:t>
            </a:r>
            <a:r>
              <a:rPr lang="en-US" dirty="0" smtClean="0"/>
              <a:t>difficulties</a:t>
            </a:r>
            <a:r>
              <a:rPr lang="en-US" dirty="0"/>
              <a:t>  </a:t>
            </a:r>
          </a:p>
          <a:p>
            <a:r>
              <a:rPr lang="en-US" dirty="0"/>
              <a:t>Elementary, middle and high school students are instructed with appropriate mainstreaming opportunities provided in regular education classes per each student’s IEP. </a:t>
            </a:r>
          </a:p>
          <a:p>
            <a:r>
              <a:rPr lang="en-US" dirty="0"/>
              <a:t>Secondary students </a:t>
            </a:r>
            <a:r>
              <a:rPr lang="en-US" dirty="0" smtClean="0"/>
              <a:t>ages 14 to 21 have </a:t>
            </a:r>
            <a:r>
              <a:rPr lang="en-US" dirty="0"/>
              <a:t>the option to combine their academic classes with CTE classes or Career Pathways both of which are located at the Occupational Centers in Milford and Grand </a:t>
            </a:r>
            <a:r>
              <a:rPr lang="en-US" dirty="0" smtClean="0"/>
              <a:t>Gorge</a:t>
            </a:r>
            <a:endParaRPr lang="en-US" dirty="0"/>
          </a:p>
          <a:p>
            <a:r>
              <a:rPr lang="en-US" dirty="0"/>
              <a:t>IEP counseling is billed </a:t>
            </a:r>
            <a:r>
              <a:rPr lang="en-US" dirty="0" smtClean="0"/>
              <a:t>separately</a:t>
            </a:r>
            <a:r>
              <a:rPr lang="en-US" dirty="0"/>
              <a:t>,</a:t>
            </a:r>
            <a:r>
              <a:rPr lang="en-US" dirty="0" smtClean="0"/>
              <a:t> </a:t>
            </a:r>
            <a:r>
              <a:rPr lang="en-US" dirty="0"/>
              <a:t>Crisis counseling is </a:t>
            </a:r>
            <a:r>
              <a:rPr lang="en-US" dirty="0" smtClean="0"/>
              <a:t>included</a:t>
            </a:r>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21</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366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212 </a:t>
            </a:r>
            <a:r>
              <a:rPr lang="en-US" dirty="0" smtClean="0"/>
              <a:t>CoSer- </a:t>
            </a:r>
            <a:r>
              <a:rPr lang="en-US" dirty="0"/>
              <a:t>Behavior Adjustment</a:t>
            </a:r>
          </a:p>
        </p:txBody>
      </p:sp>
      <p:sp>
        <p:nvSpPr>
          <p:cNvPr id="3" name="Content Placeholder 2"/>
          <p:cNvSpPr>
            <a:spLocks noGrp="1"/>
          </p:cNvSpPr>
          <p:nvPr>
            <p:ph idx="1"/>
          </p:nvPr>
        </p:nvSpPr>
        <p:spPr>
          <a:xfrm>
            <a:off x="838200" y="2099806"/>
            <a:ext cx="10515600" cy="4093485"/>
          </a:xfrm>
        </p:spPr>
        <p:txBody>
          <a:bodyPr/>
          <a:lstStyle/>
          <a:p>
            <a:r>
              <a:rPr lang="en-US" dirty="0"/>
              <a:t>Charlotte Valley (Grades 4-6)</a:t>
            </a:r>
          </a:p>
          <a:p>
            <a:r>
              <a:rPr lang="en-US" dirty="0"/>
              <a:t>OAOC (9-12)</a:t>
            </a:r>
          </a:p>
          <a:p>
            <a:r>
              <a:rPr lang="en-US" dirty="0"/>
              <a:t>NCOC (9-12)</a:t>
            </a:r>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22</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172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308-School Counselor/Students with Disabilities Counseling</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smtClean="0"/>
              <a:t>Can be purchased as an FTE</a:t>
            </a:r>
          </a:p>
          <a:p>
            <a:r>
              <a:rPr lang="en-US" dirty="0" smtClean="0"/>
              <a:t>Can be purchased as an hourly FTE for IEP Counseling</a:t>
            </a:r>
          </a:p>
          <a:p>
            <a:r>
              <a:rPr lang="en-US" dirty="0" smtClean="0"/>
              <a:t>IEP Counseling is included in the tuition for students in TLC and Trust programs</a:t>
            </a:r>
          </a:p>
          <a:p>
            <a:r>
              <a:rPr lang="en-US" dirty="0" smtClean="0"/>
              <a:t>Crisis Counseling is included in the tuition for students in TLC, Trust, BA, BLS, and CP programs</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23</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061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104-Consultant Teaching Services</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smtClean="0"/>
              <a:t>Students in CTE Programs and Alternative Education</a:t>
            </a:r>
          </a:p>
          <a:p>
            <a:r>
              <a:rPr lang="en-US" dirty="0" smtClean="0"/>
              <a:t>Minutes determined per IEP</a:t>
            </a:r>
          </a:p>
          <a:p>
            <a:r>
              <a:rPr lang="en-US" dirty="0" smtClean="0"/>
              <a:t>Best Practice Model for providing support for students with disabilities in CTE programs</a:t>
            </a:r>
          </a:p>
          <a:p>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24</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517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2017-2018 Innovative Programs Tuition/Rates</a:t>
            </a:r>
            <a:endParaRPr lang="en-US" dirty="0"/>
          </a:p>
        </p:txBody>
      </p:sp>
      <p:sp>
        <p:nvSpPr>
          <p:cNvPr id="3" name="Content Placeholder 2"/>
          <p:cNvSpPr>
            <a:spLocks noGrp="1"/>
          </p:cNvSpPr>
          <p:nvPr>
            <p:ph idx="1"/>
          </p:nvPr>
        </p:nvSpPr>
        <p:spPr>
          <a:xfrm>
            <a:off x="838200" y="2099806"/>
            <a:ext cx="10515600" cy="4093485"/>
          </a:xfrm>
        </p:spPr>
        <p:txBody>
          <a:bodyPr>
            <a:normAutofit fontScale="92500" lnSpcReduction="10000"/>
          </a:bodyPr>
          <a:lstStyle/>
          <a:p>
            <a:r>
              <a:rPr lang="en-US" dirty="0" smtClean="0"/>
              <a:t>201 Career Pathways		$18,841</a:t>
            </a:r>
          </a:p>
          <a:p>
            <a:r>
              <a:rPr lang="en-US" dirty="0" smtClean="0"/>
              <a:t>202 TLC				$345 per day</a:t>
            </a:r>
          </a:p>
          <a:p>
            <a:r>
              <a:rPr lang="en-US" dirty="0" smtClean="0"/>
              <a:t>204 BLS				$49,023</a:t>
            </a:r>
            <a:endParaRPr lang="en-US" dirty="0"/>
          </a:p>
          <a:p>
            <a:r>
              <a:rPr lang="en-US" dirty="0" smtClean="0"/>
              <a:t>210 Trust				$49,949</a:t>
            </a:r>
          </a:p>
          <a:p>
            <a:r>
              <a:rPr lang="en-US" dirty="0" smtClean="0"/>
              <a:t>212 BA				$61,224</a:t>
            </a:r>
          </a:p>
          <a:p>
            <a:r>
              <a:rPr lang="en-US" dirty="0" smtClean="0"/>
              <a:t>104 Consultant Teacher		$59.83/ hr</a:t>
            </a:r>
          </a:p>
          <a:p>
            <a:r>
              <a:rPr lang="en-US" dirty="0" smtClean="0"/>
              <a:t>1:1 Aide				$48,749</a:t>
            </a:r>
          </a:p>
          <a:p>
            <a:r>
              <a:rPr lang="en-US" dirty="0" smtClean="0"/>
              <a:t>308 IEP Counseling		$122/hr</a:t>
            </a:r>
          </a:p>
          <a:p>
            <a:r>
              <a:rPr lang="en-US" dirty="0" smtClean="0"/>
              <a:t>308 School Counselor 		$9,765/FTE	</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25</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277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Firm Commitments</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smtClean="0"/>
              <a:t>After Firm Commitments are finalized in the spring, adjustments are made to balance the budget</a:t>
            </a:r>
          </a:p>
          <a:p>
            <a:r>
              <a:rPr lang="en-US" dirty="0"/>
              <a:t>Student Services Requests are matched with firm </a:t>
            </a:r>
            <a:r>
              <a:rPr lang="en-US" dirty="0" smtClean="0"/>
              <a:t>commitments</a:t>
            </a:r>
          </a:p>
          <a:p>
            <a:r>
              <a:rPr lang="en-US" dirty="0" smtClean="0"/>
              <a:t>Adjustments </a:t>
            </a:r>
            <a:r>
              <a:rPr lang="en-US" dirty="0"/>
              <a:t>to the budget are made based on firm commitments</a:t>
            </a:r>
          </a:p>
          <a:p>
            <a:r>
              <a:rPr lang="en-US" dirty="0" smtClean="0"/>
              <a:t>Superintendents’ </a:t>
            </a:r>
            <a:r>
              <a:rPr lang="en-US" dirty="0"/>
              <a:t>Advisory Committee makes </a:t>
            </a:r>
            <a:r>
              <a:rPr lang="en-US" dirty="0" smtClean="0"/>
              <a:t>final recommendations</a:t>
            </a:r>
            <a:endParaRPr lang="en-US" dirty="0"/>
          </a:p>
          <a:p>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26</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1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Registration Process-Annual Reviews</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smtClean="0"/>
              <a:t>Districts submit Student Service Request to Innovative Programs Office along with Application and accompanying documentation such as transcript, immunizations, IEP</a:t>
            </a:r>
          </a:p>
          <a:p>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27</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783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Registration Process-School Year</a:t>
            </a:r>
            <a:endParaRPr lang="en-US" dirty="0"/>
          </a:p>
        </p:txBody>
      </p:sp>
      <p:sp>
        <p:nvSpPr>
          <p:cNvPr id="3" name="Content Placeholder 2"/>
          <p:cNvSpPr>
            <a:spLocks noGrp="1"/>
          </p:cNvSpPr>
          <p:nvPr>
            <p:ph idx="1"/>
          </p:nvPr>
        </p:nvSpPr>
        <p:spPr>
          <a:xfrm>
            <a:off x="838200" y="2099806"/>
            <a:ext cx="10515600" cy="4093485"/>
          </a:xfrm>
        </p:spPr>
        <p:txBody>
          <a:bodyPr>
            <a:normAutofit fontScale="92500" lnSpcReduction="20000"/>
          </a:bodyPr>
          <a:lstStyle/>
          <a:p>
            <a:r>
              <a:rPr lang="en-US" dirty="0" smtClean="0"/>
              <a:t>District CSE contacts Innovative Programs Administrator to determine availability of programs and discuss class profile</a:t>
            </a:r>
          </a:p>
          <a:p>
            <a:r>
              <a:rPr lang="en-US" dirty="0" smtClean="0"/>
              <a:t>CSE convenes and may recommend a BOCES program</a:t>
            </a:r>
          </a:p>
          <a:p>
            <a:r>
              <a:rPr lang="en-US" dirty="0" smtClean="0"/>
              <a:t>CSE chair, Innovative Programs Administrator, and Parent discuss a visit to the program if appropriate</a:t>
            </a:r>
          </a:p>
          <a:p>
            <a:r>
              <a:rPr lang="en-US" dirty="0" smtClean="0"/>
              <a:t>Districts submit Student Service Request to Innovative Programs Office along with application and accompanying documentation such as transcript, immunizations, IEP</a:t>
            </a:r>
          </a:p>
          <a:p>
            <a:r>
              <a:rPr lang="en-US" dirty="0" smtClean="0"/>
              <a:t>CSE chair, Innovative Programs Administrator, and Parent discuss start date</a:t>
            </a:r>
          </a:p>
          <a:p>
            <a:r>
              <a:rPr lang="en-US" dirty="0" smtClean="0"/>
              <a:t>Additional Service Request is completed by Innovative Programs Office and sent to district for Superintendent approval</a:t>
            </a:r>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28</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506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Billing</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smtClean="0"/>
              <a:t>Districts are billed on Firm Commitments for first billing period  </a:t>
            </a:r>
          </a:p>
          <a:p>
            <a:r>
              <a:rPr lang="en-US" dirty="0" smtClean="0"/>
              <a:t>Adjustments are made for October billing and each billing thereafter if changes to programs and services are requested</a:t>
            </a:r>
          </a:p>
          <a:p>
            <a:r>
              <a:rPr lang="en-US" dirty="0" smtClean="0"/>
              <a:t>Monthly billing reports are sent to Business Officials</a:t>
            </a:r>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29</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769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Special Education Costs - % of General Fund</a:t>
            </a:r>
            <a:endParaRPr lang="en-US" dirty="0"/>
          </a:p>
        </p:txBody>
      </p:sp>
      <p:sp>
        <p:nvSpPr>
          <p:cNvPr id="3" name="Content Placeholder 2"/>
          <p:cNvSpPr>
            <a:spLocks noGrp="1"/>
          </p:cNvSpPr>
          <p:nvPr>
            <p:ph idx="1"/>
          </p:nvPr>
        </p:nvSpPr>
        <p:spPr>
          <a:xfrm>
            <a:off x="838200" y="2086359"/>
            <a:ext cx="10515600" cy="4093485"/>
          </a:xfrm>
        </p:spPr>
        <p:txBody>
          <a:bodyPr>
            <a:normAutofit/>
          </a:bodyPr>
          <a:lstStyle/>
          <a:p>
            <a:pPr marL="0" indent="0">
              <a:buNone/>
            </a:pPr>
            <a:endParaRPr lang="en-US" dirty="0" smtClean="0"/>
          </a:p>
          <a:p>
            <a:pPr marL="0" indent="0">
              <a:buNone/>
            </a:pPr>
            <a:endParaRPr lang="en-US" dirty="0"/>
          </a:p>
        </p:txBody>
      </p:sp>
      <p:cxnSp>
        <p:nvCxnSpPr>
          <p:cNvPr id="5" name="Straight Connector 4"/>
          <p:cNvCxnSpPr/>
          <p:nvPr/>
        </p:nvCxnSpPr>
        <p:spPr>
          <a:xfrm flipV="1">
            <a:off x="1502234" y="156691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43715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a:t>
            </a:fld>
            <a:endParaRPr lang="en-US" sz="1600" b="1" dirty="0">
              <a:solidFill>
                <a:schemeClr val="tx1"/>
              </a:solidFill>
            </a:endParaRPr>
          </a:p>
        </p:txBody>
      </p:sp>
      <p:cxnSp>
        <p:nvCxnSpPr>
          <p:cNvPr id="7" name="Straight Connector 6"/>
          <p:cNvCxnSpPr/>
          <p:nvPr/>
        </p:nvCxnSpPr>
        <p:spPr>
          <a:xfrm>
            <a:off x="1502234" y="175428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898406" y="1855533"/>
            <a:ext cx="10504216" cy="4697715"/>
          </a:xfrm>
          <a:prstGeom prst="rect">
            <a:avLst/>
          </a:prstGeom>
        </p:spPr>
      </p:pic>
    </p:spTree>
    <p:extLst>
      <p:ext uri="{BB962C8B-B14F-4D97-AF65-F5344CB8AC3E}">
        <p14:creationId xmlns:p14="http://schemas.microsoft.com/office/powerpoint/2010/main" val="573900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Communication</a:t>
            </a:r>
            <a:endParaRPr lang="en-US" dirty="0"/>
          </a:p>
        </p:txBody>
      </p:sp>
      <p:sp>
        <p:nvSpPr>
          <p:cNvPr id="3" name="Content Placeholder 2"/>
          <p:cNvSpPr>
            <a:spLocks noGrp="1"/>
          </p:cNvSpPr>
          <p:nvPr>
            <p:ph idx="1"/>
          </p:nvPr>
        </p:nvSpPr>
        <p:spPr>
          <a:xfrm>
            <a:off x="838200" y="2099806"/>
            <a:ext cx="10515600" cy="4093485"/>
          </a:xfrm>
        </p:spPr>
        <p:txBody>
          <a:bodyPr/>
          <a:lstStyle/>
          <a:p>
            <a:r>
              <a:rPr lang="en-US" dirty="0" smtClean="0"/>
              <a:t>Dean of Students contacts districts for disciplinary issues and to provide updates on students and their progress in program</a:t>
            </a:r>
          </a:p>
          <a:p>
            <a:r>
              <a:rPr lang="en-US" dirty="0" smtClean="0"/>
              <a:t>School Counselors and Teachers contact CSE chairs for updates on behavior and academic progress</a:t>
            </a:r>
          </a:p>
          <a:p>
            <a:r>
              <a:rPr lang="en-US" dirty="0" smtClean="0"/>
              <a:t>Innovative Programs Administrator contacts CSE chairs regarding any recommended change in the level of support</a:t>
            </a:r>
          </a:p>
          <a:p>
            <a:pPr lvl="1"/>
            <a:r>
              <a:rPr lang="en-US" dirty="0" smtClean="0"/>
              <a:t>Change in Program</a:t>
            </a:r>
          </a:p>
          <a:p>
            <a:pPr lvl="1"/>
            <a:r>
              <a:rPr lang="en-US" dirty="0" smtClean="0"/>
              <a:t>Need for 1:1 Aide</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30</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931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a:t>Questions?</a:t>
            </a:r>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31</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550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a:t>What are Itinerant/Related Services at ONC BOCES?</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ONC BOCES hires and assigns Itinerant teachers of academics, the arts and student support areas, as well as related service providers to schools that do not generate a student population sufficient to justify a full-time position. Itinerant teachers and related service providers work with the general education population and with students who have disabilities. Every effort is made to hire </a:t>
            </a:r>
            <a:r>
              <a:rPr lang="en-US" b="1" dirty="0"/>
              <a:t>certified teachers and licensed providers</a:t>
            </a:r>
            <a:r>
              <a:rPr lang="en-US" dirty="0"/>
              <a:t> in each discipline and therapy area. Listed below are current areas in which itinerants and related service providers are hired.</a:t>
            </a:r>
          </a:p>
          <a:p>
            <a:endParaRPr lang="en-US" dirty="0"/>
          </a:p>
        </p:txBody>
      </p:sp>
      <p:sp>
        <p:nvSpPr>
          <p:cNvPr id="4" name="Slide Number Placeholder 3"/>
          <p:cNvSpPr>
            <a:spLocks noGrp="1"/>
          </p:cNvSpPr>
          <p:nvPr>
            <p:ph type="sldNum" sz="quarter" idx="12"/>
          </p:nvPr>
        </p:nvSpPr>
        <p:spPr/>
        <p:txBody>
          <a:bodyPr/>
          <a:lstStyle/>
          <a:p>
            <a:fld id="{673B7332-8529-4AD5-9851-D1B2FE8DFECC}" type="slidenum">
              <a:rPr lang="en-US" smtClean="0">
                <a:solidFill>
                  <a:schemeClr val="bg1"/>
                </a:solidFill>
              </a:rPr>
              <a:t>32</a:t>
            </a:fld>
            <a:endParaRPr lang="en-US" dirty="0">
              <a:solidFill>
                <a:schemeClr val="bg1"/>
              </a:solidFill>
            </a:endParaRPr>
          </a:p>
        </p:txBody>
      </p:sp>
      <p:pic>
        <p:nvPicPr>
          <p:cNvPr id="5" name="Picture 3" descr="logo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218" y="5484723"/>
            <a:ext cx="2069555" cy="119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44382" y="5663603"/>
            <a:ext cx="7266218" cy="866460"/>
          </a:xfrm>
          <a:prstGeom prst="rect">
            <a:avLst/>
          </a:prstGeom>
          <a:solidFill>
            <a:srgbClr val="17A543"/>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i="1" u="sng" dirty="0" smtClean="0"/>
              <a:t>Mission Statement</a:t>
            </a:r>
            <a:r>
              <a:rPr lang="en-US" i="1" dirty="0" smtClean="0"/>
              <a:t>:  </a:t>
            </a:r>
          </a:p>
          <a:p>
            <a:pPr algn="ctr"/>
            <a:r>
              <a:rPr lang="en-US" i="1" dirty="0" smtClean="0"/>
              <a:t>A </a:t>
            </a:r>
            <a:r>
              <a:rPr lang="en-US" i="1" dirty="0"/>
              <a:t>BOCES providing world-class opportunities for the districts we represent.”</a:t>
            </a:r>
            <a:endParaRPr lang="en-US" dirty="0"/>
          </a:p>
        </p:txBody>
      </p:sp>
    </p:spTree>
    <p:extLst>
      <p:ext uri="{BB962C8B-B14F-4D97-AF65-F5344CB8AC3E}">
        <p14:creationId xmlns:p14="http://schemas.microsoft.com/office/powerpoint/2010/main" val="2741373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b="1" dirty="0" smtClean="0"/>
              <a:t>Challenges in regards to Itinerant Services</a:t>
            </a:r>
            <a:endParaRPr lang="en-US" b="1" dirty="0"/>
          </a:p>
        </p:txBody>
      </p:sp>
      <p:sp>
        <p:nvSpPr>
          <p:cNvPr id="3" name="Content Placeholder 2"/>
          <p:cNvSpPr>
            <a:spLocks noGrp="1"/>
          </p:cNvSpPr>
          <p:nvPr>
            <p:ph idx="1"/>
          </p:nvPr>
        </p:nvSpPr>
        <p:spPr>
          <a:xfrm>
            <a:off x="838200" y="2099806"/>
            <a:ext cx="10515600" cy="4093485"/>
          </a:xfrm>
        </p:spPr>
        <p:txBody>
          <a:bodyPr>
            <a:normAutofit fontScale="92500" lnSpcReduction="10000"/>
          </a:bodyPr>
          <a:lstStyle/>
          <a:p>
            <a:r>
              <a:rPr lang="en-US" dirty="0"/>
              <a:t>Itinerant Staff include:  Certified PE/Health, Art, Foreign Language, ELL teachers, Library Media Specialist, Science Enrichment Program and Licensed Physical Therapists, Occupational Therapists, Speech Teachers, Visually Impaired Teacher, Hearing Impaired Teacher, Assistive Technology</a:t>
            </a:r>
          </a:p>
          <a:p>
            <a:r>
              <a:rPr lang="en-US" dirty="0"/>
              <a:t>These staff members have to fit the recommended amount of time requested for student therapies, as required by their Individualized Educational Plans (IEP) and classes needed by the districts into their schedules, while including their travel time, their planning time and their required lunch and breaks</a:t>
            </a:r>
          </a:p>
          <a:p>
            <a:r>
              <a:rPr lang="en-US" dirty="0"/>
              <a:t>Itinerant Staff need to have Masters Degrees (or higher) and continue their education in order to keep their licenses and certification for NYS</a:t>
            </a:r>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33</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409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pPr algn="ctr"/>
            <a:r>
              <a:rPr lang="en-US" b="1" i="1" dirty="0"/>
              <a:t>Which Itinerant/Related Services are available for the 2017-18 School Year?</a:t>
            </a:r>
            <a:endParaRPr lang="en-US" dirty="0"/>
          </a:p>
        </p:txBody>
      </p:sp>
      <p:sp>
        <p:nvSpPr>
          <p:cNvPr id="3" name="Content Placeholder 2"/>
          <p:cNvSpPr>
            <a:spLocks noGrp="1"/>
          </p:cNvSpPr>
          <p:nvPr>
            <p:ph idx="1"/>
          </p:nvPr>
        </p:nvSpPr>
        <p:spPr>
          <a:xfrm>
            <a:off x="838200" y="2099806"/>
            <a:ext cx="10515600" cy="4093485"/>
          </a:xfrm>
        </p:spPr>
        <p:txBody>
          <a:bodyPr>
            <a:normAutofit lnSpcReduction="10000"/>
          </a:bodyPr>
          <a:lstStyle/>
          <a:p>
            <a:endParaRPr lang="en-US" sz="1400" b="1" dirty="0" smtClean="0"/>
          </a:p>
          <a:p>
            <a:r>
              <a:rPr lang="en-US" sz="1400" b="1" dirty="0" smtClean="0"/>
              <a:t>CO-SER </a:t>
            </a:r>
            <a:r>
              <a:rPr lang="en-US" sz="1400" b="1" dirty="0"/>
              <a:t>301 </a:t>
            </a:r>
            <a:r>
              <a:rPr lang="en-US" sz="1400" b="1" dirty="0" smtClean="0"/>
              <a:t> 	PHYSICAL </a:t>
            </a:r>
            <a:r>
              <a:rPr lang="en-US" sz="1400" b="1" dirty="0"/>
              <a:t>EDUCATION </a:t>
            </a:r>
            <a:r>
              <a:rPr lang="en-US" sz="1400" b="1" dirty="0" smtClean="0"/>
              <a:t>		</a:t>
            </a:r>
            <a:r>
              <a:rPr lang="en-US" sz="1400" b="1" i="1" dirty="0" smtClean="0"/>
              <a:t>Regular Education/Special Education	</a:t>
            </a:r>
            <a:r>
              <a:rPr lang="en-US" sz="1400" b="1" dirty="0" smtClean="0"/>
              <a:t>	$10,043 per .1 FTE</a:t>
            </a:r>
          </a:p>
          <a:p>
            <a:endParaRPr lang="en-US" sz="1400" b="1" dirty="0"/>
          </a:p>
          <a:p>
            <a:r>
              <a:rPr lang="en-US" sz="1400" b="1" dirty="0"/>
              <a:t>CO-SER 302 </a:t>
            </a:r>
            <a:r>
              <a:rPr lang="en-US" sz="1400" b="1" dirty="0" smtClean="0"/>
              <a:t> 	ADAPTIVE </a:t>
            </a:r>
            <a:r>
              <a:rPr lang="en-US" sz="1400" b="1" dirty="0"/>
              <a:t>PHYSICAL EDUCATION </a:t>
            </a:r>
            <a:r>
              <a:rPr lang="en-US" sz="1400" b="1" dirty="0" smtClean="0"/>
              <a:t>	</a:t>
            </a:r>
            <a:r>
              <a:rPr lang="en-US" sz="1400" b="1" i="1" dirty="0" smtClean="0"/>
              <a:t>Special Education			</a:t>
            </a:r>
            <a:r>
              <a:rPr lang="en-US" sz="1400" b="1" dirty="0" smtClean="0"/>
              <a:t>$10,043 per .1 FTE</a:t>
            </a:r>
            <a:r>
              <a:rPr lang="en-US" sz="1400" b="1" i="1" dirty="0"/>
              <a:t>	</a:t>
            </a:r>
            <a:endParaRPr lang="en-US" sz="1400" b="1" i="1" dirty="0" smtClean="0"/>
          </a:p>
          <a:p>
            <a:endParaRPr lang="en-US" sz="1400" b="1" dirty="0" smtClean="0"/>
          </a:p>
          <a:p>
            <a:r>
              <a:rPr lang="en-US" sz="1400" b="1" dirty="0" smtClean="0"/>
              <a:t>CO-SER </a:t>
            </a:r>
            <a:r>
              <a:rPr lang="en-US" sz="1400" b="1" dirty="0"/>
              <a:t>304 </a:t>
            </a:r>
            <a:r>
              <a:rPr lang="en-US" sz="1400" b="1" dirty="0" smtClean="0"/>
              <a:t> 	FOREIGN LANGUAGE		</a:t>
            </a:r>
            <a:r>
              <a:rPr lang="en-US" sz="1400" b="1" i="1" dirty="0" smtClean="0"/>
              <a:t>Regular </a:t>
            </a:r>
            <a:r>
              <a:rPr lang="en-US" sz="1400" b="1" i="1" dirty="0"/>
              <a:t>Education/Special </a:t>
            </a:r>
            <a:r>
              <a:rPr lang="en-US" sz="1400" b="1" i="1" dirty="0" smtClean="0"/>
              <a:t>Education	 	</a:t>
            </a:r>
            <a:r>
              <a:rPr lang="en-US" sz="1400" b="1" dirty="0" smtClean="0"/>
              <a:t>$12,279 per .1 FTE</a:t>
            </a:r>
          </a:p>
          <a:p>
            <a:pPr marL="0" indent="0">
              <a:buNone/>
            </a:pPr>
            <a:r>
              <a:rPr lang="en-US" sz="1400" b="1" i="1" dirty="0"/>
              <a:t>	</a:t>
            </a:r>
            <a:endParaRPr lang="en-US" sz="1400" b="1" dirty="0"/>
          </a:p>
          <a:p>
            <a:r>
              <a:rPr lang="en-US" sz="1400" b="1" dirty="0"/>
              <a:t>CO-SER 305 </a:t>
            </a:r>
            <a:r>
              <a:rPr lang="en-US" sz="1400" b="1" dirty="0" smtClean="0"/>
              <a:t> 	SPEECH </a:t>
            </a:r>
            <a:r>
              <a:rPr lang="en-US" sz="1400" b="1" dirty="0"/>
              <a:t>IMPROVEMENT </a:t>
            </a:r>
            <a:r>
              <a:rPr lang="en-US" sz="1400" b="1" dirty="0" smtClean="0"/>
              <a:t>		</a:t>
            </a:r>
            <a:r>
              <a:rPr lang="en-US" sz="1400" b="1" i="1" dirty="0"/>
              <a:t>Regular Education/Special Education	</a:t>
            </a:r>
            <a:r>
              <a:rPr lang="en-US" sz="1400" b="1" i="1" dirty="0" smtClean="0"/>
              <a:t>	</a:t>
            </a:r>
            <a:r>
              <a:rPr lang="en-US" sz="1400" b="1" dirty="0" smtClean="0"/>
              <a:t>$12,037 per .1 FTE/$136 hr</a:t>
            </a:r>
          </a:p>
          <a:p>
            <a:endParaRPr lang="en-US" sz="1400" b="1" dirty="0"/>
          </a:p>
          <a:p>
            <a:r>
              <a:rPr lang="en-US" sz="1400" b="1" dirty="0"/>
              <a:t>CO-SER 315 </a:t>
            </a:r>
            <a:r>
              <a:rPr lang="en-US" sz="1400" b="1" dirty="0" smtClean="0"/>
              <a:t> 	SPEECH/LANGUAGE</a:t>
            </a:r>
            <a:r>
              <a:rPr lang="en-US" sz="1400" b="1" dirty="0"/>
              <a:t>, SEVERE 	</a:t>
            </a:r>
            <a:r>
              <a:rPr lang="en-US" sz="1400" b="1" i="1" dirty="0" smtClean="0"/>
              <a:t>Special Education			</a:t>
            </a:r>
            <a:r>
              <a:rPr lang="en-US" sz="1400" b="1" dirty="0" smtClean="0"/>
              <a:t>$</a:t>
            </a:r>
            <a:r>
              <a:rPr lang="en-US" sz="1400" b="1" dirty="0"/>
              <a:t>12,037 per .1 FTE/$136 hr </a:t>
            </a:r>
            <a:r>
              <a:rPr lang="en-US" sz="1400" b="1" i="1" dirty="0"/>
              <a:t>	</a:t>
            </a:r>
            <a:endParaRPr lang="en-US" sz="1400" b="1" dirty="0"/>
          </a:p>
          <a:p>
            <a:r>
              <a:rPr lang="en-US" sz="1400" b="1" dirty="0"/>
              <a:t>CO-SER 306 </a:t>
            </a:r>
            <a:r>
              <a:rPr lang="en-US" sz="1400" b="1" dirty="0" smtClean="0"/>
              <a:t>	ART 			</a:t>
            </a:r>
            <a:r>
              <a:rPr lang="en-US" sz="1400" b="1" i="1" dirty="0"/>
              <a:t> Regular Education/Special </a:t>
            </a:r>
            <a:r>
              <a:rPr lang="en-US" sz="1400" b="1" i="1" dirty="0" smtClean="0"/>
              <a:t>Education	</a:t>
            </a:r>
            <a:r>
              <a:rPr lang="en-US" sz="1400" b="1" dirty="0" smtClean="0"/>
              <a:t>$11,903 per .1 FTE</a:t>
            </a:r>
          </a:p>
          <a:p>
            <a:endParaRPr lang="en-US" sz="1400" b="1" dirty="0"/>
          </a:p>
          <a:p>
            <a:r>
              <a:rPr lang="en-US" sz="1400" b="1" dirty="0"/>
              <a:t>CO-SER 309 </a:t>
            </a:r>
            <a:r>
              <a:rPr lang="en-US" sz="1400" b="1" dirty="0" smtClean="0"/>
              <a:t>	HEALTH 			</a:t>
            </a:r>
            <a:r>
              <a:rPr lang="en-US" sz="1400" b="1" i="1" dirty="0"/>
              <a:t> Regular </a:t>
            </a:r>
            <a:r>
              <a:rPr lang="en-US" sz="1400" b="1" i="1" dirty="0" smtClean="0"/>
              <a:t>Education			</a:t>
            </a:r>
            <a:r>
              <a:rPr lang="en-US" sz="1400" b="1" dirty="0" smtClean="0"/>
              <a:t>$11,091 per .1 FTE</a:t>
            </a:r>
            <a:endParaRPr lang="en-US" sz="1400" b="1"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34</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586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pPr algn="ctr"/>
            <a:r>
              <a:rPr lang="en-US" b="1" dirty="0" smtClean="0"/>
              <a:t>Itinerant Services available for 2017-18 School Year (continued)</a:t>
            </a:r>
            <a:endParaRPr lang="en-US" b="1" dirty="0"/>
          </a:p>
        </p:txBody>
      </p:sp>
      <p:sp>
        <p:nvSpPr>
          <p:cNvPr id="3" name="Content Placeholder 2"/>
          <p:cNvSpPr>
            <a:spLocks noGrp="1"/>
          </p:cNvSpPr>
          <p:nvPr>
            <p:ph idx="1"/>
          </p:nvPr>
        </p:nvSpPr>
        <p:spPr>
          <a:xfrm>
            <a:off x="838200" y="2099806"/>
            <a:ext cx="10515600" cy="4093485"/>
          </a:xfrm>
        </p:spPr>
        <p:txBody>
          <a:bodyPr>
            <a:normAutofit/>
          </a:bodyPr>
          <a:lstStyle/>
          <a:p>
            <a:endParaRPr lang="en-US" sz="1400" b="1" dirty="0" smtClean="0"/>
          </a:p>
          <a:p>
            <a:r>
              <a:rPr lang="en-US" sz="1400" b="1" dirty="0" smtClean="0"/>
              <a:t>CO-SER </a:t>
            </a:r>
            <a:r>
              <a:rPr lang="en-US" sz="1400" b="1" dirty="0"/>
              <a:t>310 </a:t>
            </a:r>
            <a:r>
              <a:rPr lang="en-US" sz="1400" b="1" dirty="0" smtClean="0"/>
              <a:t> 	SCHOOL PSYCHOLOGISTS	</a:t>
            </a:r>
            <a:r>
              <a:rPr lang="en-US" sz="1400" b="1" i="1" dirty="0"/>
              <a:t> Regular Education/Special </a:t>
            </a:r>
            <a:r>
              <a:rPr lang="en-US" sz="1400" b="1" i="1" dirty="0" smtClean="0"/>
              <a:t>Education	</a:t>
            </a:r>
            <a:r>
              <a:rPr lang="en-US" sz="1400" b="1" dirty="0" smtClean="0"/>
              <a:t>$11,255 per .1 FTE</a:t>
            </a:r>
            <a:endParaRPr lang="en-US" sz="1400" b="1" dirty="0"/>
          </a:p>
          <a:p>
            <a:r>
              <a:rPr lang="en-US" sz="1400" b="1" dirty="0"/>
              <a:t>CO-SER 314 </a:t>
            </a:r>
            <a:r>
              <a:rPr lang="en-US" sz="1400" b="1" dirty="0" smtClean="0"/>
              <a:t>	SCHOOL </a:t>
            </a:r>
            <a:r>
              <a:rPr lang="en-US" sz="1400" b="1" dirty="0"/>
              <a:t>LIBRARY MEDIA SPECIALIST </a:t>
            </a:r>
            <a:r>
              <a:rPr lang="en-US" sz="1400" b="1" dirty="0" smtClean="0"/>
              <a:t>	</a:t>
            </a:r>
            <a:r>
              <a:rPr lang="en-US" sz="1400" b="1" i="1" dirty="0"/>
              <a:t> Regular Education/Special </a:t>
            </a:r>
            <a:r>
              <a:rPr lang="en-US" sz="1400" b="1" i="1" dirty="0" smtClean="0"/>
              <a:t>Education	</a:t>
            </a:r>
            <a:r>
              <a:rPr lang="en-US" sz="1400" b="1" dirty="0" smtClean="0"/>
              <a:t>$  9,544 per .1 FTE</a:t>
            </a:r>
            <a:endParaRPr lang="en-US" sz="1400" b="1" dirty="0"/>
          </a:p>
          <a:p>
            <a:r>
              <a:rPr lang="en-US" sz="1400" b="1" dirty="0"/>
              <a:t>CO-SER 318 </a:t>
            </a:r>
            <a:r>
              <a:rPr lang="en-US" sz="1400" b="1" dirty="0" smtClean="0"/>
              <a:t>	ENGLISH </a:t>
            </a:r>
            <a:r>
              <a:rPr lang="en-US" sz="1400" b="1" dirty="0"/>
              <a:t>LANGUAGE LEARNER (ELL) </a:t>
            </a:r>
            <a:r>
              <a:rPr lang="en-US" sz="1400" b="1" dirty="0" smtClean="0"/>
              <a:t>	</a:t>
            </a:r>
            <a:r>
              <a:rPr lang="en-US" sz="1400" b="1" i="1" dirty="0"/>
              <a:t> Regular Education/Special </a:t>
            </a:r>
            <a:r>
              <a:rPr lang="en-US" sz="1400" b="1" i="1" dirty="0" smtClean="0"/>
              <a:t>Education	</a:t>
            </a:r>
            <a:r>
              <a:rPr lang="en-US" sz="1400" b="1" dirty="0" smtClean="0"/>
              <a:t>$12,417 per .1 FTE</a:t>
            </a:r>
            <a:endParaRPr lang="en-US" sz="1400" b="1" dirty="0"/>
          </a:p>
          <a:p>
            <a:r>
              <a:rPr lang="en-US" sz="1400" b="1" dirty="0"/>
              <a:t>CO-SER 320 </a:t>
            </a:r>
            <a:r>
              <a:rPr lang="en-US" sz="1400" b="1" dirty="0" smtClean="0"/>
              <a:t> 	SERVICE </a:t>
            </a:r>
            <a:r>
              <a:rPr lang="en-US" sz="1400" b="1" dirty="0"/>
              <a:t>FOR THE VISUALLY </a:t>
            </a:r>
            <a:r>
              <a:rPr lang="en-US" sz="1400" b="1" dirty="0" smtClean="0"/>
              <a:t>IMPAIRED </a:t>
            </a:r>
            <a:r>
              <a:rPr lang="en-US" sz="1400" b="1" i="1" dirty="0"/>
              <a:t>Regular Education/Special Education </a:t>
            </a:r>
            <a:r>
              <a:rPr lang="en-US" sz="1400" b="1" i="1" dirty="0" smtClean="0"/>
              <a:t>	       </a:t>
            </a:r>
            <a:r>
              <a:rPr lang="en-US" sz="1400" b="1" dirty="0" smtClean="0"/>
              <a:t>$206 per hour</a:t>
            </a:r>
          </a:p>
          <a:p>
            <a:r>
              <a:rPr lang="en-US" sz="1400" b="1" dirty="0" smtClean="0"/>
              <a:t>CO-SER </a:t>
            </a:r>
            <a:r>
              <a:rPr lang="en-US" sz="1400" b="1" dirty="0"/>
              <a:t>321 </a:t>
            </a:r>
            <a:r>
              <a:rPr lang="en-US" sz="1400" b="1" dirty="0" smtClean="0"/>
              <a:t>	SERVICE </a:t>
            </a:r>
            <a:r>
              <a:rPr lang="en-US" sz="1400" b="1" dirty="0"/>
              <a:t>FOR THE HEARING </a:t>
            </a:r>
            <a:r>
              <a:rPr lang="en-US" sz="1400" b="1" dirty="0" smtClean="0"/>
              <a:t>IMPAIRED </a:t>
            </a:r>
            <a:r>
              <a:rPr lang="en-US" sz="1400" b="1" i="1" dirty="0"/>
              <a:t>Regular Education/Special </a:t>
            </a:r>
            <a:r>
              <a:rPr lang="en-US" sz="1400" b="1" i="1" dirty="0" smtClean="0"/>
              <a:t>Education	       </a:t>
            </a:r>
            <a:r>
              <a:rPr lang="en-US" sz="1400" b="1" dirty="0" smtClean="0"/>
              <a:t>$218 per hour</a:t>
            </a:r>
            <a:endParaRPr lang="en-US" sz="1400" b="1" dirty="0"/>
          </a:p>
          <a:p>
            <a:r>
              <a:rPr lang="en-US" sz="1400" b="1" dirty="0"/>
              <a:t>CO-SER 328 </a:t>
            </a:r>
            <a:r>
              <a:rPr lang="en-US" sz="1400" b="1" dirty="0" smtClean="0"/>
              <a:t>	PHYSICAL THERAPY		 </a:t>
            </a:r>
            <a:r>
              <a:rPr lang="en-US" sz="1400" b="1" i="1" dirty="0" smtClean="0"/>
              <a:t>Special Education	       		       </a:t>
            </a:r>
            <a:r>
              <a:rPr lang="en-US" sz="1400" b="1" dirty="0" smtClean="0"/>
              <a:t>$185 per hour</a:t>
            </a:r>
            <a:endParaRPr lang="en-US" sz="1400" b="1" dirty="0"/>
          </a:p>
          <a:p>
            <a:r>
              <a:rPr lang="en-US" sz="1400" b="1" dirty="0"/>
              <a:t>CO-SER 329 </a:t>
            </a:r>
            <a:r>
              <a:rPr lang="en-US" sz="1400" b="1" dirty="0" smtClean="0"/>
              <a:t>	OCCUPATIONAL </a:t>
            </a:r>
            <a:r>
              <a:rPr lang="en-US" sz="1400" b="1" dirty="0"/>
              <a:t>THERAPY </a:t>
            </a:r>
            <a:r>
              <a:rPr lang="en-US" sz="1400" b="1" dirty="0" smtClean="0"/>
              <a:t>	</a:t>
            </a:r>
            <a:r>
              <a:rPr lang="en-US" sz="1400" b="1" i="1" dirty="0"/>
              <a:t> </a:t>
            </a:r>
            <a:r>
              <a:rPr lang="en-US" sz="1400" b="1" i="1" dirty="0" smtClean="0"/>
              <a:t>Special Education			       </a:t>
            </a:r>
            <a:r>
              <a:rPr lang="en-US" sz="1400" b="1" dirty="0" smtClean="0"/>
              <a:t>$136 per hour</a:t>
            </a:r>
            <a:endParaRPr lang="en-US" sz="1400" b="1" dirty="0"/>
          </a:p>
          <a:p>
            <a:r>
              <a:rPr lang="en-US" sz="1400" b="1" dirty="0"/>
              <a:t>CO-SER 504 	</a:t>
            </a:r>
            <a:r>
              <a:rPr lang="en-US" sz="1400" b="1" dirty="0" smtClean="0"/>
              <a:t>ELEMENTARY </a:t>
            </a:r>
            <a:r>
              <a:rPr lang="en-US" sz="1400" b="1" dirty="0"/>
              <a:t>SCIENCE </a:t>
            </a:r>
            <a:r>
              <a:rPr lang="en-US" sz="1400" b="1" dirty="0" smtClean="0"/>
              <a:t>PROGRAM	 </a:t>
            </a:r>
            <a:r>
              <a:rPr lang="en-US" sz="1400" b="1" i="1" dirty="0"/>
              <a:t>Regular Education/Special </a:t>
            </a:r>
            <a:r>
              <a:rPr lang="en-US" sz="1400" b="1" i="1" dirty="0" smtClean="0"/>
              <a:t>Education                        </a:t>
            </a:r>
            <a:r>
              <a:rPr lang="en-US" sz="1400" b="1" dirty="0" smtClean="0"/>
              <a:t>$12,320 per .1 FTE</a:t>
            </a:r>
            <a:endParaRPr lang="en-US" sz="1400" b="1"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35</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191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pPr algn="ctr"/>
            <a:r>
              <a:rPr lang="en-US" b="1" dirty="0"/>
              <a:t>Process for Requesting Itinerant/Related Services</a:t>
            </a:r>
            <a:endParaRPr lang="en-US" dirty="0"/>
          </a:p>
        </p:txBody>
      </p:sp>
      <p:sp>
        <p:nvSpPr>
          <p:cNvPr id="3" name="Content Placeholder 2"/>
          <p:cNvSpPr>
            <a:spLocks noGrp="1"/>
          </p:cNvSpPr>
          <p:nvPr>
            <p:ph idx="1"/>
          </p:nvPr>
        </p:nvSpPr>
        <p:spPr>
          <a:xfrm>
            <a:off x="838200" y="2099806"/>
            <a:ext cx="10515600" cy="4093485"/>
          </a:xfrm>
        </p:spPr>
        <p:txBody>
          <a:bodyPr>
            <a:normAutofit fontScale="85000" lnSpcReduction="20000"/>
          </a:bodyPr>
          <a:lstStyle/>
          <a:p>
            <a:r>
              <a:rPr lang="en-US" dirty="0"/>
              <a:t>If you have a need for an Itinerant Certified Teacher, such as PE, Art, Library Media Services, ELL, Foreign Language sometime throughout the school year, you should call Robin Robbins or email her and talk to her about your needs (i.e. FTE, location, etc.) </a:t>
            </a:r>
          </a:p>
          <a:p>
            <a:r>
              <a:rPr lang="en-US" dirty="0"/>
              <a:t>By firm commitment time in the spring, you should decide what you need for Itinerant Teacher and Related Services for the next school year and place that FTE amount for that </a:t>
            </a:r>
            <a:r>
              <a:rPr lang="en-US" dirty="0" smtClean="0"/>
              <a:t>CoSer </a:t>
            </a:r>
            <a:r>
              <a:rPr lang="en-US" dirty="0"/>
              <a:t>into WinCap (the budgeting/purchasing software used by BOCES &amp; other districts)</a:t>
            </a:r>
          </a:p>
          <a:p>
            <a:r>
              <a:rPr lang="en-US" dirty="0"/>
              <a:t>For Related Service needs; </a:t>
            </a:r>
          </a:p>
          <a:p>
            <a:pPr marL="514350" indent="-514350">
              <a:buFont typeface="+mj-lt"/>
              <a:buAutoNum type="arabicPeriod"/>
            </a:pPr>
            <a:r>
              <a:rPr lang="en-US" dirty="0"/>
              <a:t>If the student needs an evaluation to see if they need a specific service, send the signed permission form (found on the BOCES website) to Cassandra Bruno at NCOC – </a:t>
            </a:r>
            <a:r>
              <a:rPr lang="en-US" dirty="0">
                <a:hlinkClick r:id="rId3"/>
              </a:rPr>
              <a:t>cbruno@oncboces.org</a:t>
            </a:r>
            <a:r>
              <a:rPr lang="en-US" dirty="0"/>
              <a:t>.  She will then send it to the correct teacher/therapist and they will set up the observation time with the student’s CSE chair.  An evaluation costs the district $350/evaluation</a:t>
            </a:r>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36</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21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pPr algn="ctr"/>
            <a:r>
              <a:rPr lang="en-US" b="1" dirty="0"/>
              <a:t>Process for Requesting Itinerant/Related Services (continued)</a:t>
            </a:r>
            <a:endParaRPr lang="en-US" dirty="0"/>
          </a:p>
        </p:txBody>
      </p:sp>
      <p:sp>
        <p:nvSpPr>
          <p:cNvPr id="3" name="Content Placeholder 2"/>
          <p:cNvSpPr>
            <a:spLocks noGrp="1"/>
          </p:cNvSpPr>
          <p:nvPr>
            <p:ph idx="1"/>
          </p:nvPr>
        </p:nvSpPr>
        <p:spPr>
          <a:xfrm>
            <a:off x="838200" y="2099806"/>
            <a:ext cx="10515600" cy="4093485"/>
          </a:xfrm>
        </p:spPr>
        <p:txBody>
          <a:bodyPr>
            <a:normAutofit fontScale="70000" lnSpcReduction="20000"/>
          </a:bodyPr>
          <a:lstStyle/>
          <a:p>
            <a:pPr marL="514350" indent="-514350">
              <a:buAutoNum type="arabicPeriod" startAt="2"/>
            </a:pPr>
            <a:r>
              <a:rPr lang="en-US" dirty="0"/>
              <a:t>If the student already has an IEP with a recommended therapy and frequency, the CSE chair should send a Student Service Request Form (SSR) (found on the BOCES website) to Cassandra Bruno at NCOC – </a:t>
            </a:r>
            <a:r>
              <a:rPr lang="en-US" dirty="0">
                <a:hlinkClick r:id="rId3"/>
              </a:rPr>
              <a:t>cbruno@oncboces.org</a:t>
            </a:r>
            <a:r>
              <a:rPr lang="en-US" dirty="0"/>
              <a:t>.  She will then send an email to the correct teacher/therapist and find out if they can fit the student and frequency requested in to their schedule.  Robin Robbins will oversee this process and stay in communication with all stakeholders involved. </a:t>
            </a:r>
          </a:p>
          <a:p>
            <a:pPr marL="0" indent="0">
              <a:buNone/>
            </a:pPr>
            <a:r>
              <a:rPr lang="en-US" dirty="0"/>
              <a:t> </a:t>
            </a:r>
          </a:p>
          <a:p>
            <a:pPr marL="514350" indent="-514350">
              <a:buAutoNum type="arabicPeriod" startAt="3"/>
            </a:pPr>
            <a:r>
              <a:rPr lang="en-US" dirty="0"/>
              <a:t>Additional Service Request Forms (ASR) will be sent to the district if the requests for Related Services comes in after the firm commitments have already been made by the district and will then need the Superintendent’s signature letting us know that everyone is in agreement.</a:t>
            </a:r>
          </a:p>
          <a:p>
            <a:pPr marL="514350" indent="-514350">
              <a:buAutoNum type="arabicPeriod" startAt="3"/>
            </a:pPr>
            <a:endParaRPr lang="en-US" dirty="0"/>
          </a:p>
          <a:p>
            <a:pPr marL="514350" indent="-514350">
              <a:buAutoNum type="arabicPeriod" startAt="4"/>
            </a:pPr>
            <a:r>
              <a:rPr lang="en-US" dirty="0"/>
              <a:t>Cross Contracts (CC) will be sent to the district(s) who are not a component district within the ONC BOCES and again, the Superintendent from that district will need to sign and return to the District Superintendent of ONC BOCES before services can be provided to the student.</a:t>
            </a:r>
          </a:p>
          <a:p>
            <a:pPr marL="514350" indent="-514350">
              <a:buAutoNum type="arabicPeriod" startAt="4"/>
            </a:pPr>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37</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633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Funding Methodology for Calculating FTE Costs</a:t>
            </a:r>
            <a:endParaRPr lang="en-US" b="1" dirty="0"/>
          </a:p>
        </p:txBody>
      </p:sp>
      <p:sp>
        <p:nvSpPr>
          <p:cNvPr id="3" name="Content Placeholder 2"/>
          <p:cNvSpPr>
            <a:spLocks noGrp="1"/>
          </p:cNvSpPr>
          <p:nvPr>
            <p:ph idx="1"/>
          </p:nvPr>
        </p:nvSpPr>
        <p:spPr/>
        <p:txBody>
          <a:bodyPr>
            <a:normAutofit lnSpcReduction="10000"/>
          </a:bodyPr>
          <a:lstStyle/>
          <a:p>
            <a:r>
              <a:rPr lang="en-US" dirty="0"/>
              <a:t>The FTE billing methodology has been used since January 2017 and it represents an equitable distribution of travel, planning periods and lunch breaks between districts who are purchasing those services.  </a:t>
            </a:r>
          </a:p>
          <a:p>
            <a:r>
              <a:rPr lang="en-US" dirty="0"/>
              <a:t>Related services are not included in the costs of tuition for the IP programs – they are therefore billed separately</a:t>
            </a:r>
          </a:p>
          <a:p>
            <a:r>
              <a:rPr lang="en-US" dirty="0"/>
              <a:t>The billing methodology is as follows:</a:t>
            </a:r>
          </a:p>
          <a:p>
            <a:r>
              <a:rPr lang="en-US" dirty="0"/>
              <a:t>Three classes/periods/sessions in the same day = </a:t>
            </a:r>
            <a:r>
              <a:rPr lang="en-US" b="1" dirty="0"/>
              <a:t>.1 FTE</a:t>
            </a:r>
          </a:p>
          <a:p>
            <a:r>
              <a:rPr lang="en-US" dirty="0"/>
              <a:t>Two or less classes/periods/sessions in the same day = </a:t>
            </a:r>
            <a:r>
              <a:rPr lang="en-US" b="1" dirty="0"/>
              <a:t>.05 FTE</a:t>
            </a:r>
          </a:p>
          <a:p>
            <a:r>
              <a:rPr lang="en-US" dirty="0"/>
              <a:t>Four or more classes are calculated by adding the </a:t>
            </a:r>
            <a:r>
              <a:rPr lang="en-US" b="1" dirty="0"/>
              <a:t>.1 FTE</a:t>
            </a:r>
            <a:r>
              <a:rPr lang="en-US" dirty="0"/>
              <a:t>, plus each </a:t>
            </a:r>
            <a:r>
              <a:rPr lang="en-US" b="1" dirty="0"/>
              <a:t>.05 FTE </a:t>
            </a:r>
            <a:r>
              <a:rPr lang="en-US" dirty="0"/>
              <a:t>amount of time</a:t>
            </a:r>
          </a:p>
          <a:p>
            <a:endParaRPr lang="en-US" dirty="0"/>
          </a:p>
        </p:txBody>
      </p:sp>
      <p:sp>
        <p:nvSpPr>
          <p:cNvPr id="4" name="Slide Number Placeholder 3"/>
          <p:cNvSpPr>
            <a:spLocks noGrp="1"/>
          </p:cNvSpPr>
          <p:nvPr>
            <p:ph type="sldNum" sz="quarter" idx="12"/>
          </p:nvPr>
        </p:nvSpPr>
        <p:spPr/>
        <p:txBody>
          <a:bodyPr/>
          <a:lstStyle/>
          <a:p>
            <a:fld id="{673B7332-8529-4AD5-9851-D1B2FE8DFECC}" type="slidenum">
              <a:rPr lang="en-US" smtClean="0"/>
              <a:t>38</a:t>
            </a:fld>
            <a:endParaRPr lang="en-US" dirty="0"/>
          </a:p>
        </p:txBody>
      </p:sp>
    </p:spTree>
    <p:extLst>
      <p:ext uri="{BB962C8B-B14F-4D97-AF65-F5344CB8AC3E}">
        <p14:creationId xmlns:p14="http://schemas.microsoft.com/office/powerpoint/2010/main" val="2400230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pPr algn="ctr"/>
            <a:r>
              <a:rPr lang="en-US" b="1" dirty="0" smtClean="0"/>
              <a:t>Questions ?</a:t>
            </a:r>
            <a:endParaRPr lang="en-US" dirty="0"/>
          </a:p>
        </p:txBody>
      </p:sp>
      <p:sp>
        <p:nvSpPr>
          <p:cNvPr id="3" name="Content Placeholder 2"/>
          <p:cNvSpPr>
            <a:spLocks noGrp="1"/>
          </p:cNvSpPr>
          <p:nvPr>
            <p:ph idx="1"/>
          </p:nvPr>
        </p:nvSpPr>
        <p:spPr>
          <a:xfrm>
            <a:off x="838200" y="2099806"/>
            <a:ext cx="10515600" cy="4093485"/>
          </a:xfrm>
        </p:spPr>
        <p:txBody>
          <a:bodyPr>
            <a:normAutofit/>
          </a:bodyPr>
          <a:lstStyle/>
          <a:p>
            <a:endParaRPr lang="en-US" dirty="0"/>
          </a:p>
          <a:p>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39</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470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Special Education Costs – Actual Spending </a:t>
            </a:r>
            <a:endParaRPr lang="en-US" dirty="0"/>
          </a:p>
        </p:txBody>
      </p:sp>
      <p:sp>
        <p:nvSpPr>
          <p:cNvPr id="3" name="Content Placeholder 2"/>
          <p:cNvSpPr>
            <a:spLocks noGrp="1"/>
          </p:cNvSpPr>
          <p:nvPr>
            <p:ph idx="1"/>
          </p:nvPr>
        </p:nvSpPr>
        <p:spPr>
          <a:xfrm>
            <a:off x="838200" y="2086359"/>
            <a:ext cx="10515600" cy="4093485"/>
          </a:xfrm>
        </p:spPr>
        <p:txBody>
          <a:bodyPr>
            <a:normAutofit/>
          </a:bodyPr>
          <a:lstStyle/>
          <a:p>
            <a:pPr marL="0" indent="0">
              <a:buNone/>
            </a:pPr>
            <a:endParaRPr lang="en-US" dirty="0" smtClean="0"/>
          </a:p>
          <a:p>
            <a:pPr marL="0" indent="0">
              <a:buNone/>
            </a:pPr>
            <a:endParaRPr lang="en-US" dirty="0"/>
          </a:p>
        </p:txBody>
      </p:sp>
      <p:cxnSp>
        <p:nvCxnSpPr>
          <p:cNvPr id="5" name="Straight Connector 4"/>
          <p:cNvCxnSpPr/>
          <p:nvPr/>
        </p:nvCxnSpPr>
        <p:spPr>
          <a:xfrm flipV="1">
            <a:off x="1502234" y="156691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43715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a:t>
            </a:fld>
            <a:endParaRPr lang="en-US" sz="1600" b="1" dirty="0">
              <a:solidFill>
                <a:schemeClr val="tx1"/>
              </a:solidFill>
            </a:endParaRPr>
          </a:p>
        </p:txBody>
      </p:sp>
      <p:cxnSp>
        <p:nvCxnSpPr>
          <p:cNvPr id="7" name="Straight Connector 6"/>
          <p:cNvCxnSpPr/>
          <p:nvPr/>
        </p:nvCxnSpPr>
        <p:spPr>
          <a:xfrm>
            <a:off x="1502234" y="175428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AE9CCC78-52CF-47A5-B5B5-D60F0F99714B}"/>
              </a:ext>
            </a:extLst>
          </p:cNvPr>
          <p:cNvGraphicFramePr>
            <a:graphicFrameLocks/>
          </p:cNvGraphicFramePr>
          <p:nvPr>
            <p:extLst>
              <p:ext uri="{D42A27DB-BD31-4B8C-83A1-F6EECF244321}">
                <p14:modId xmlns:p14="http://schemas.microsoft.com/office/powerpoint/2010/main" val="1990105989"/>
              </p:ext>
            </p:extLst>
          </p:nvPr>
        </p:nvGraphicFramePr>
        <p:xfrm>
          <a:off x="57150" y="1796988"/>
          <a:ext cx="12077700" cy="4913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59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Billing and Reporting</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73B7332-8529-4AD5-9851-D1B2FE8DFECC}" type="slidenum">
              <a:rPr lang="en-US" smtClean="0">
                <a:solidFill>
                  <a:schemeClr val="bg1"/>
                </a:solidFill>
              </a:rPr>
              <a:t>40</a:t>
            </a:fld>
            <a:endParaRPr lang="en-US" dirty="0">
              <a:solidFill>
                <a:schemeClr val="bg1"/>
              </a:solidFill>
            </a:endParaRPr>
          </a:p>
        </p:txBody>
      </p:sp>
      <p:pic>
        <p:nvPicPr>
          <p:cNvPr id="5" name="Picture 3" descr="logo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0218" y="5484723"/>
            <a:ext cx="2069555" cy="119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44382" y="5663603"/>
            <a:ext cx="7266218" cy="866460"/>
          </a:xfrm>
          <a:prstGeom prst="rect">
            <a:avLst/>
          </a:prstGeom>
          <a:solidFill>
            <a:srgbClr val="17A543"/>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i="1" u="sng" dirty="0" smtClean="0"/>
              <a:t>Mission Statement</a:t>
            </a:r>
            <a:r>
              <a:rPr lang="en-US" i="1" dirty="0" smtClean="0"/>
              <a:t>:  </a:t>
            </a:r>
          </a:p>
          <a:p>
            <a:pPr algn="ctr"/>
            <a:r>
              <a:rPr lang="en-US" i="1" dirty="0" smtClean="0"/>
              <a:t>A </a:t>
            </a:r>
            <a:r>
              <a:rPr lang="en-US" i="1" dirty="0"/>
              <a:t>BOCES providing world-class opportunities for the districts we represent.”</a:t>
            </a:r>
            <a:endParaRPr lang="en-US" dirty="0"/>
          </a:p>
        </p:txBody>
      </p:sp>
    </p:spTree>
    <p:extLst>
      <p:ext uri="{BB962C8B-B14F-4D97-AF65-F5344CB8AC3E}">
        <p14:creationId xmlns:p14="http://schemas.microsoft.com/office/powerpoint/2010/main" val="22762394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Billing &amp; Reporting</a:t>
            </a:r>
            <a:endParaRPr lang="en-US" dirty="0"/>
          </a:p>
        </p:txBody>
      </p:sp>
      <p:sp>
        <p:nvSpPr>
          <p:cNvPr id="3" name="Content Placeholder 2"/>
          <p:cNvSpPr>
            <a:spLocks noGrp="1"/>
          </p:cNvSpPr>
          <p:nvPr>
            <p:ph idx="1"/>
          </p:nvPr>
        </p:nvSpPr>
        <p:spPr>
          <a:xfrm>
            <a:off x="838200" y="2086359"/>
            <a:ext cx="10515600" cy="4093485"/>
          </a:xfrm>
        </p:spPr>
        <p:txBody>
          <a:bodyPr>
            <a:normAutofit/>
          </a:bodyPr>
          <a:lstStyle/>
          <a:p>
            <a:endParaRPr lang="en-US" dirty="0" smtClean="0"/>
          </a:p>
          <a:p>
            <a:r>
              <a:rPr lang="en-US" dirty="0" smtClean="0"/>
              <a:t>Tuition Calculations</a:t>
            </a:r>
          </a:p>
          <a:p>
            <a:r>
              <a:rPr lang="en-US" dirty="0" smtClean="0"/>
              <a:t>Billing Procedures</a:t>
            </a:r>
          </a:p>
          <a:p>
            <a:r>
              <a:rPr lang="en-US" dirty="0" smtClean="0"/>
              <a:t>Refund of Surplus</a:t>
            </a:r>
          </a:p>
          <a:p>
            <a:r>
              <a:rPr lang="en-US" dirty="0"/>
              <a:t>High Cost Amendment Report</a:t>
            </a:r>
          </a:p>
          <a:p>
            <a:endParaRPr lang="en-US" dirty="0" smtClean="0"/>
          </a:p>
          <a:p>
            <a:pPr marL="0" indent="0">
              <a:buNone/>
            </a:pP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41</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650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Tuition Calculations</a:t>
            </a:r>
            <a:endParaRPr lang="en-US" dirty="0"/>
          </a:p>
        </p:txBody>
      </p:sp>
      <p:sp>
        <p:nvSpPr>
          <p:cNvPr id="3" name="Content Placeholder 2"/>
          <p:cNvSpPr>
            <a:spLocks noGrp="1"/>
          </p:cNvSpPr>
          <p:nvPr>
            <p:ph idx="1"/>
          </p:nvPr>
        </p:nvSpPr>
        <p:spPr>
          <a:xfrm>
            <a:off x="838200" y="2099806"/>
            <a:ext cx="10515600" cy="4093485"/>
          </a:xfrm>
        </p:spPr>
        <p:txBody>
          <a:bodyPr>
            <a:normAutofit lnSpcReduction="10000"/>
          </a:bodyPr>
          <a:lstStyle/>
          <a:p>
            <a:pPr marL="0" indent="0">
              <a:buNone/>
            </a:pPr>
            <a:endParaRPr lang="en-US" dirty="0" smtClean="0"/>
          </a:p>
          <a:p>
            <a:r>
              <a:rPr lang="en-US" dirty="0" smtClean="0"/>
              <a:t>Budget Development Process	</a:t>
            </a:r>
          </a:p>
          <a:p>
            <a:pPr lvl="1"/>
            <a:r>
              <a:rPr lang="en-US" dirty="0" smtClean="0"/>
              <a:t>Timeline</a:t>
            </a:r>
          </a:p>
          <a:p>
            <a:pPr marL="457200" lvl="1" indent="0">
              <a:buNone/>
            </a:pPr>
            <a:endParaRPr lang="en-US" dirty="0" smtClean="0"/>
          </a:p>
          <a:p>
            <a:pPr lvl="1"/>
            <a:r>
              <a:rPr lang="en-US" dirty="0" smtClean="0"/>
              <a:t>Major Assumptions</a:t>
            </a:r>
          </a:p>
          <a:p>
            <a:pPr lvl="2"/>
            <a:r>
              <a:rPr lang="en-US" dirty="0" smtClean="0"/>
              <a:t>Salary &amp; Benefits</a:t>
            </a:r>
          </a:p>
          <a:p>
            <a:pPr lvl="2"/>
            <a:r>
              <a:rPr lang="en-US" dirty="0" smtClean="0"/>
              <a:t>Participation</a:t>
            </a:r>
          </a:p>
          <a:p>
            <a:pPr marL="914400" lvl="2" indent="0">
              <a:buNone/>
            </a:pPr>
            <a:endParaRPr lang="en-US" dirty="0" smtClean="0"/>
          </a:p>
          <a:p>
            <a:pPr lvl="1"/>
            <a:r>
              <a:rPr lang="en-US" dirty="0" smtClean="0"/>
              <a:t>Billing/cost sharing methodologies</a:t>
            </a:r>
          </a:p>
          <a:p>
            <a:pPr lvl="1"/>
            <a:endParaRPr lang="en-US" dirty="0" smtClean="0"/>
          </a:p>
          <a:p>
            <a:pPr lvl="1"/>
            <a:r>
              <a:rPr lang="en-US" dirty="0" smtClean="0"/>
              <a:t>Firm Commitment Challenges</a:t>
            </a:r>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42</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565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Budget Development Timeline</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43</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54169" y="2100263"/>
            <a:ext cx="2842031" cy="4683097"/>
          </a:xfrm>
        </p:spPr>
      </p:pic>
    </p:spTree>
    <p:extLst>
      <p:ext uri="{BB962C8B-B14F-4D97-AF65-F5344CB8AC3E}">
        <p14:creationId xmlns:p14="http://schemas.microsoft.com/office/powerpoint/2010/main" val="569950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Budget Presentation Sheets</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44</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3456" y="2067148"/>
            <a:ext cx="3512998" cy="4546233"/>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4835" y="2077882"/>
            <a:ext cx="3693671" cy="4780117"/>
          </a:xfrm>
          <a:prstGeom prst="rect">
            <a:avLst/>
          </a:prstGeom>
        </p:spPr>
      </p:pic>
    </p:spTree>
    <p:extLst>
      <p:ext uri="{BB962C8B-B14F-4D97-AF65-F5344CB8AC3E}">
        <p14:creationId xmlns:p14="http://schemas.microsoft.com/office/powerpoint/2010/main" val="152948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Billing Procedures</a:t>
            </a:r>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2234" y="2211040"/>
            <a:ext cx="3162444" cy="4092575"/>
          </a:xfrm>
        </p:spPr>
      </p:pic>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45</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1622" y="2154673"/>
            <a:ext cx="3509021" cy="454108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316" y="2154673"/>
            <a:ext cx="3478487" cy="4501571"/>
          </a:xfrm>
          <a:prstGeom prst="rect">
            <a:avLst/>
          </a:prstGeom>
        </p:spPr>
      </p:pic>
    </p:spTree>
    <p:extLst>
      <p:ext uri="{BB962C8B-B14F-4D97-AF65-F5344CB8AC3E}">
        <p14:creationId xmlns:p14="http://schemas.microsoft.com/office/powerpoint/2010/main" val="1658727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Contract Invoice</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46</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4338230" y="1413722"/>
            <a:ext cx="4443289" cy="5750140"/>
          </a:xfrm>
        </p:spPr>
      </p:pic>
    </p:spTree>
    <p:extLst>
      <p:ext uri="{BB962C8B-B14F-4D97-AF65-F5344CB8AC3E}">
        <p14:creationId xmlns:p14="http://schemas.microsoft.com/office/powerpoint/2010/main" val="1426256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Contract Invoice - Detail</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47</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1133" y="2143990"/>
            <a:ext cx="3388340" cy="438491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544134" y="1543458"/>
            <a:ext cx="4083626" cy="5284692"/>
          </a:xfrm>
          <a:prstGeom prst="rect">
            <a:avLst/>
          </a:prstGeom>
        </p:spPr>
      </p:pic>
    </p:spTree>
    <p:extLst>
      <p:ext uri="{BB962C8B-B14F-4D97-AF65-F5344CB8AC3E}">
        <p14:creationId xmlns:p14="http://schemas.microsoft.com/office/powerpoint/2010/main" val="3018297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Refund of Surplus for Special Ed Programs &amp; Services</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48</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p:cNvGraphicFramePr>
            <a:graphicFrameLocks noGrp="1"/>
          </p:cNvGraphicFramePr>
          <p:nvPr>
            <p:ph idx="1"/>
            <p:extLst>
              <p:ext uri="{D42A27DB-BD31-4B8C-83A1-F6EECF244321}">
                <p14:modId xmlns:p14="http://schemas.microsoft.com/office/powerpoint/2010/main" val="718993150"/>
              </p:ext>
            </p:extLst>
          </p:nvPr>
        </p:nvGraphicFramePr>
        <p:xfrm>
          <a:off x="913496" y="2219318"/>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51530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High Cost Amendment Report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3394927" y="1113339"/>
            <a:ext cx="4921425" cy="6368903"/>
          </a:xfrm>
        </p:spPr>
      </p:pic>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49</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346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Total Spending on ONC Special Education Programs &amp; Services (Final Contract Billing)</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5</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p:cNvGraphicFramePr>
            <a:graphicFrameLocks noGrp="1"/>
          </p:cNvGraphicFramePr>
          <p:nvPr>
            <p:ph idx="1"/>
            <p:extLst>
              <p:ext uri="{D42A27DB-BD31-4B8C-83A1-F6EECF244321}">
                <p14:modId xmlns:p14="http://schemas.microsoft.com/office/powerpoint/2010/main" val="43528666"/>
              </p:ext>
            </p:extLst>
          </p:nvPr>
        </p:nvGraphicFramePr>
        <p:xfrm>
          <a:off x="838200" y="2085975"/>
          <a:ext cx="10515600" cy="4094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7698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Special Ed Service Listing</a:t>
            </a: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50</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802389" y="1444377"/>
            <a:ext cx="4234843" cy="5480385"/>
          </a:xfrm>
          <a:prstGeom prst="rect">
            <a:avLst/>
          </a:prstGeom>
          <a:noFill/>
          <a:ln>
            <a:noFill/>
          </a:ln>
        </p:spPr>
      </p:pic>
    </p:spTree>
    <p:extLst>
      <p:ext uri="{BB962C8B-B14F-4D97-AF65-F5344CB8AC3E}">
        <p14:creationId xmlns:p14="http://schemas.microsoft.com/office/powerpoint/2010/main" val="3298705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Summary</a:t>
            </a:r>
            <a:endParaRPr lang="en-US" dirty="0"/>
          </a:p>
        </p:txBody>
      </p:sp>
      <p:sp>
        <p:nvSpPr>
          <p:cNvPr id="3" name="Content Placeholder 2"/>
          <p:cNvSpPr>
            <a:spLocks noGrp="1"/>
          </p:cNvSpPr>
          <p:nvPr>
            <p:ph idx="1"/>
          </p:nvPr>
        </p:nvSpPr>
        <p:spPr>
          <a:xfrm>
            <a:off x="838200" y="2099806"/>
            <a:ext cx="10515600" cy="4093485"/>
          </a:xfrm>
        </p:spPr>
        <p:txBody>
          <a:bodyPr>
            <a:normAutofit lnSpcReduction="10000"/>
          </a:bodyPr>
          <a:lstStyle/>
          <a:p>
            <a:pPr marL="0" indent="0">
              <a:buNone/>
            </a:pPr>
            <a:endParaRPr lang="en-US" dirty="0" smtClean="0"/>
          </a:p>
          <a:p>
            <a:r>
              <a:rPr lang="en-US" dirty="0" smtClean="0"/>
              <a:t>Service Listing – can STAC these services for High Cost Aid</a:t>
            </a:r>
          </a:p>
          <a:p>
            <a:pPr marL="0" indent="0">
              <a:buNone/>
            </a:pPr>
            <a:endParaRPr lang="en-US" dirty="0" smtClean="0"/>
          </a:p>
          <a:p>
            <a:r>
              <a:rPr lang="en-US" dirty="0" smtClean="0"/>
              <a:t>Invoices @ tuition amounts (Sept – June)</a:t>
            </a:r>
          </a:p>
          <a:p>
            <a:pPr lvl="1"/>
            <a:r>
              <a:rPr lang="en-US" b="1" i="1" u="sng" dirty="0" smtClean="0"/>
              <a:t>Important:</a:t>
            </a:r>
            <a:r>
              <a:rPr lang="en-US" dirty="0" smtClean="0"/>
              <a:t> Verify students on monthly invoices (Business Official, CSE Chair)</a:t>
            </a:r>
          </a:p>
          <a:p>
            <a:endParaRPr lang="en-US" dirty="0" smtClean="0"/>
          </a:p>
          <a:p>
            <a:r>
              <a:rPr lang="en-US" dirty="0" smtClean="0"/>
              <a:t>High Cost Amendment Report @ actual cost (December)</a:t>
            </a:r>
          </a:p>
          <a:p>
            <a:pPr lvl="1"/>
            <a:r>
              <a:rPr lang="en-US" dirty="0" smtClean="0"/>
              <a:t>Return of Surplus (by December)</a:t>
            </a:r>
          </a:p>
          <a:p>
            <a:pPr marL="0" indent="0">
              <a:buNone/>
            </a:pPr>
            <a:r>
              <a:rPr lang="en-US" dirty="0"/>
              <a:t>	</a:t>
            </a:r>
            <a:endParaRPr lang="en-US" dirty="0" smtClean="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51</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485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Questions?</a:t>
            </a:r>
            <a:endParaRPr lang="en-US" dirty="0"/>
          </a:p>
        </p:txBody>
      </p:sp>
      <p:sp>
        <p:nvSpPr>
          <p:cNvPr id="3" name="Content Placeholder 2"/>
          <p:cNvSpPr>
            <a:spLocks noGrp="1"/>
          </p:cNvSpPr>
          <p:nvPr>
            <p:ph idx="1"/>
          </p:nvPr>
        </p:nvSpPr>
        <p:spPr>
          <a:xfrm>
            <a:off x="838200" y="2099806"/>
            <a:ext cx="10515600" cy="4093485"/>
          </a:xfrm>
        </p:spPr>
        <p:txBody>
          <a:bodyPr>
            <a:normAutofit fontScale="92500" lnSpcReduction="10000"/>
          </a:bodyPr>
          <a:lstStyle/>
          <a:p>
            <a:pPr marL="0" indent="0" algn="ctr">
              <a:buNone/>
            </a:pPr>
            <a:r>
              <a:rPr lang="en-US" u="sng" dirty="0" smtClean="0"/>
              <a:t>Contact Information:</a:t>
            </a:r>
          </a:p>
          <a:p>
            <a:pPr marL="0" indent="0" algn="ctr">
              <a:lnSpc>
                <a:spcPct val="100000"/>
              </a:lnSpc>
              <a:spcBef>
                <a:spcPts val="0"/>
              </a:spcBef>
              <a:buNone/>
            </a:pPr>
            <a:endParaRPr lang="en-US" sz="1800" dirty="0" smtClean="0"/>
          </a:p>
          <a:p>
            <a:pPr marL="0" indent="0" algn="ctr">
              <a:lnSpc>
                <a:spcPct val="100000"/>
              </a:lnSpc>
              <a:spcBef>
                <a:spcPts val="0"/>
              </a:spcBef>
              <a:buNone/>
            </a:pPr>
            <a:r>
              <a:rPr lang="en-US" sz="1800" dirty="0" smtClean="0"/>
              <a:t>Jason Sanchez</a:t>
            </a:r>
          </a:p>
          <a:p>
            <a:pPr marL="0" indent="0" algn="ctr">
              <a:lnSpc>
                <a:spcPct val="100000"/>
              </a:lnSpc>
              <a:spcBef>
                <a:spcPts val="0"/>
              </a:spcBef>
              <a:buNone/>
            </a:pPr>
            <a:r>
              <a:rPr lang="en-US" sz="1800" dirty="0" smtClean="0"/>
              <a:t>Innovative Programs Administrator</a:t>
            </a:r>
          </a:p>
          <a:p>
            <a:pPr marL="0" indent="0" algn="ctr">
              <a:lnSpc>
                <a:spcPct val="100000"/>
              </a:lnSpc>
              <a:spcBef>
                <a:spcPts val="0"/>
              </a:spcBef>
              <a:buNone/>
            </a:pPr>
            <a:r>
              <a:rPr lang="en-US" sz="1800" dirty="0" smtClean="0"/>
              <a:t>(607) 286-7715 ext. 2103</a:t>
            </a:r>
          </a:p>
          <a:p>
            <a:pPr marL="0" indent="0" algn="ctr">
              <a:lnSpc>
                <a:spcPct val="100000"/>
              </a:lnSpc>
              <a:spcBef>
                <a:spcPts val="0"/>
              </a:spcBef>
              <a:buNone/>
            </a:pPr>
            <a:r>
              <a:rPr lang="en-US" sz="1800" dirty="0" smtClean="0">
                <a:hlinkClick r:id="rId3"/>
              </a:rPr>
              <a:t>jsanchez@oncboces.org</a:t>
            </a:r>
            <a:endParaRPr lang="en-US" sz="1800" dirty="0" smtClean="0"/>
          </a:p>
          <a:p>
            <a:pPr marL="0" indent="0" algn="ctr">
              <a:lnSpc>
                <a:spcPct val="100000"/>
              </a:lnSpc>
              <a:spcBef>
                <a:spcPts val="0"/>
              </a:spcBef>
              <a:buNone/>
            </a:pPr>
            <a:endParaRPr lang="en-US" sz="1800" dirty="0" smtClean="0"/>
          </a:p>
          <a:p>
            <a:pPr marL="0" indent="0" algn="ctr">
              <a:lnSpc>
                <a:spcPct val="100000"/>
              </a:lnSpc>
              <a:spcBef>
                <a:spcPts val="0"/>
              </a:spcBef>
              <a:buNone/>
            </a:pPr>
            <a:r>
              <a:rPr lang="en-US" sz="1800" dirty="0" smtClean="0"/>
              <a:t>Robin Robbins</a:t>
            </a:r>
            <a:endParaRPr lang="en-US" sz="1800" dirty="0"/>
          </a:p>
          <a:p>
            <a:pPr marL="0" indent="0" algn="ctr">
              <a:lnSpc>
                <a:spcPct val="100000"/>
              </a:lnSpc>
              <a:spcBef>
                <a:spcPts val="0"/>
              </a:spcBef>
              <a:buNone/>
            </a:pPr>
            <a:r>
              <a:rPr lang="en-US" sz="1800" dirty="0" smtClean="0"/>
              <a:t>Itinerant Services Supervisor</a:t>
            </a:r>
            <a:endParaRPr lang="en-US" sz="1800" dirty="0"/>
          </a:p>
          <a:p>
            <a:pPr marL="0" indent="0" algn="ctr">
              <a:lnSpc>
                <a:spcPct val="100000"/>
              </a:lnSpc>
              <a:spcBef>
                <a:spcPts val="0"/>
              </a:spcBef>
              <a:buNone/>
            </a:pPr>
            <a:r>
              <a:rPr lang="en-US" sz="1800" dirty="0" smtClean="0"/>
              <a:t>(</a:t>
            </a:r>
            <a:r>
              <a:rPr lang="en-US" sz="1800" dirty="0"/>
              <a:t>607) 286-7715 ext. </a:t>
            </a:r>
            <a:r>
              <a:rPr lang="en-US" sz="1800" dirty="0" smtClean="0"/>
              <a:t>2147</a:t>
            </a:r>
          </a:p>
          <a:p>
            <a:pPr marL="0" indent="0" algn="ctr">
              <a:lnSpc>
                <a:spcPct val="100000"/>
              </a:lnSpc>
              <a:spcBef>
                <a:spcPts val="0"/>
              </a:spcBef>
              <a:buNone/>
            </a:pPr>
            <a:r>
              <a:rPr lang="en-US" sz="1800" dirty="0" smtClean="0">
                <a:hlinkClick r:id="rId4"/>
              </a:rPr>
              <a:t>rrobbins@oncboces.org</a:t>
            </a:r>
            <a:endParaRPr lang="en-US" sz="1800" dirty="0" smtClean="0"/>
          </a:p>
          <a:p>
            <a:pPr marL="0" indent="0" algn="ctr">
              <a:lnSpc>
                <a:spcPct val="100000"/>
              </a:lnSpc>
              <a:spcBef>
                <a:spcPts val="0"/>
              </a:spcBef>
              <a:buNone/>
            </a:pPr>
            <a:endParaRPr lang="en-US" sz="1800" dirty="0"/>
          </a:p>
          <a:p>
            <a:pPr marL="0" indent="0" algn="ctr">
              <a:lnSpc>
                <a:spcPct val="100000"/>
              </a:lnSpc>
              <a:spcBef>
                <a:spcPts val="0"/>
              </a:spcBef>
              <a:buNone/>
            </a:pPr>
            <a:r>
              <a:rPr lang="en-US" sz="1800" dirty="0" smtClean="0"/>
              <a:t>Lynn Chase</a:t>
            </a:r>
            <a:endParaRPr lang="en-US" sz="1800" dirty="0"/>
          </a:p>
          <a:p>
            <a:pPr marL="0" indent="0" algn="ctr">
              <a:lnSpc>
                <a:spcPct val="100000"/>
              </a:lnSpc>
              <a:spcBef>
                <a:spcPts val="0"/>
              </a:spcBef>
              <a:buNone/>
            </a:pPr>
            <a:r>
              <a:rPr lang="en-US" sz="1800" dirty="0" smtClean="0"/>
              <a:t>Director of Management Services</a:t>
            </a:r>
            <a:endParaRPr lang="en-US" sz="1800" dirty="0"/>
          </a:p>
          <a:p>
            <a:pPr marL="0" indent="0" algn="ctr">
              <a:lnSpc>
                <a:spcPct val="100000"/>
              </a:lnSpc>
              <a:spcBef>
                <a:spcPts val="0"/>
              </a:spcBef>
              <a:buNone/>
            </a:pPr>
            <a:r>
              <a:rPr lang="en-US" sz="1800" dirty="0" smtClean="0"/>
              <a:t>(</a:t>
            </a:r>
            <a:r>
              <a:rPr lang="en-US" sz="1800" dirty="0"/>
              <a:t>607) </a:t>
            </a:r>
            <a:r>
              <a:rPr lang="en-US" sz="1800" dirty="0" smtClean="0"/>
              <a:t>588-6291 </a:t>
            </a:r>
            <a:r>
              <a:rPr lang="en-US" sz="1800" dirty="0"/>
              <a:t>ext. </a:t>
            </a:r>
            <a:r>
              <a:rPr lang="en-US" sz="1800" dirty="0" smtClean="0"/>
              <a:t>2172</a:t>
            </a:r>
          </a:p>
          <a:p>
            <a:pPr marL="0" indent="0" algn="ctr">
              <a:lnSpc>
                <a:spcPct val="100000"/>
              </a:lnSpc>
              <a:spcBef>
                <a:spcPts val="0"/>
              </a:spcBef>
              <a:buNone/>
            </a:pPr>
            <a:r>
              <a:rPr lang="en-US" sz="1800" dirty="0" smtClean="0">
                <a:hlinkClick r:id="rId5"/>
              </a:rPr>
              <a:t>lchase@oncboces.org</a:t>
            </a:r>
            <a:endParaRPr lang="en-US" sz="1800" dirty="0" smtClean="0"/>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sz="1800" dirty="0" smtClean="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52</a:t>
            </a:fld>
            <a:endParaRPr lang="en-US" sz="1600" b="1" dirty="0">
              <a:solidFill>
                <a:schemeClr val="tx1"/>
              </a:solidFill>
            </a:endParaRPr>
          </a:p>
        </p:txBody>
      </p:sp>
      <p:cxnSp>
        <p:nvCxnSpPr>
          <p:cNvPr id="7" name="Straight Connector 6"/>
          <p:cNvCxnSpPr/>
          <p:nvPr/>
        </p:nvCxnSpPr>
        <p:spPr>
          <a:xfrm>
            <a:off x="1502234" y="2021562"/>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576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What is your Public Excess Cost Aid Ratio and Threshold?</a:t>
            </a:r>
            <a:endParaRPr lang="en-US" dirty="0"/>
          </a:p>
        </p:txBody>
      </p:sp>
      <p:sp>
        <p:nvSpPr>
          <p:cNvPr id="3" name="Content Placeholder 2"/>
          <p:cNvSpPr>
            <a:spLocks noGrp="1"/>
          </p:cNvSpPr>
          <p:nvPr>
            <p:ph idx="1"/>
          </p:nvPr>
        </p:nvSpPr>
        <p:spPr>
          <a:xfrm>
            <a:off x="838200" y="2086359"/>
            <a:ext cx="10515600" cy="4093485"/>
          </a:xfrm>
        </p:spPr>
        <p:txBody>
          <a:bodyPr>
            <a:normAutofit/>
          </a:bodyPr>
          <a:lstStyle/>
          <a:p>
            <a:endParaRPr lang="en-US" dirty="0" smtClean="0"/>
          </a:p>
          <a:p>
            <a:endParaRPr lang="en-US" dirty="0" smtClean="0"/>
          </a:p>
          <a:p>
            <a:pPr marL="0" indent="0">
              <a:buNone/>
            </a:pP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6</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1053906592"/>
              </p:ext>
            </p:extLst>
          </p:nvPr>
        </p:nvGraphicFramePr>
        <p:xfrm>
          <a:off x="3950277" y="2105537"/>
          <a:ext cx="4629150" cy="4480125"/>
        </p:xfrm>
        <a:graphic>
          <a:graphicData uri="http://schemas.openxmlformats.org/drawingml/2006/table">
            <a:tbl>
              <a:tblPr>
                <a:tableStyleId>{5C22544A-7EE6-4342-B048-85BDC9FD1C3A}</a:tableStyleId>
              </a:tblPr>
              <a:tblGrid>
                <a:gridCol w="2195830">
                  <a:extLst>
                    <a:ext uri="{9D8B030D-6E8A-4147-A177-3AD203B41FA5}">
                      <a16:colId xmlns:a16="http://schemas.microsoft.com/office/drawing/2014/main" val="20000"/>
                    </a:ext>
                  </a:extLst>
                </a:gridCol>
                <a:gridCol w="1182370">
                  <a:extLst>
                    <a:ext uri="{9D8B030D-6E8A-4147-A177-3AD203B41FA5}">
                      <a16:colId xmlns:a16="http://schemas.microsoft.com/office/drawing/2014/main" val="20001"/>
                    </a:ext>
                  </a:extLst>
                </a:gridCol>
                <a:gridCol w="1250950">
                  <a:extLst>
                    <a:ext uri="{9D8B030D-6E8A-4147-A177-3AD203B41FA5}">
                      <a16:colId xmlns:a16="http://schemas.microsoft.com/office/drawing/2014/main" val="20002"/>
                    </a:ext>
                  </a:extLst>
                </a:gridCol>
              </a:tblGrid>
              <a:tr h="913085">
                <a:tc>
                  <a:txBody>
                    <a:bodyPr/>
                    <a:lstStyle/>
                    <a:p>
                      <a:pPr algn="l" fontAlgn="b"/>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smtClean="0">
                          <a:effectLst/>
                          <a:latin typeface="+mn-lt"/>
                        </a:rPr>
                        <a:t>2016-17 </a:t>
                      </a:r>
                      <a:r>
                        <a:rPr lang="en-US" sz="1100" u="none" strike="noStrike" dirty="0">
                          <a:effectLst/>
                          <a:latin typeface="+mn-lt"/>
                        </a:rPr>
                        <a:t>PUBLIC EXCESS COST AID RATIO</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2016-17 THRESHOLD</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0"/>
                  </a:ext>
                </a:extLst>
              </a:tr>
              <a:tr h="178352">
                <a:tc>
                  <a:txBody>
                    <a:bodyPr/>
                    <a:lstStyle/>
                    <a:p>
                      <a:pPr algn="l" fontAlgn="b"/>
                      <a:endParaRPr lang="en-US" sz="1100" b="0" i="0" u="none" strike="noStrike" dirty="0">
                        <a:solidFill>
                          <a:srgbClr val="000000"/>
                        </a:solidFill>
                        <a:effectLst/>
                        <a:latin typeface="+mn-lt"/>
                      </a:endParaRPr>
                    </a:p>
                  </a:txBody>
                  <a:tcPr marL="6002" marR="6002" marT="6002" marB="0" anchor="b"/>
                </a:tc>
                <a:tc>
                  <a:txBody>
                    <a:bodyPr/>
                    <a:lstStyle/>
                    <a:p>
                      <a:pPr algn="ctr" fontAlgn="b"/>
                      <a:endParaRPr lang="en-US" sz="1100" b="0" i="0" u="none" strike="noStrike" dirty="0">
                        <a:solidFill>
                          <a:srgbClr val="000000"/>
                        </a:solidFill>
                        <a:effectLst/>
                        <a:latin typeface="+mn-lt"/>
                      </a:endParaRPr>
                    </a:p>
                  </a:txBody>
                  <a:tcPr marL="6002" marR="6002" marT="6002" marB="0" anchor="b"/>
                </a:tc>
                <a:tc>
                  <a:txBody>
                    <a:bodyPr/>
                    <a:lstStyle/>
                    <a:p>
                      <a:pPr algn="ctr" fontAlgn="b"/>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1"/>
                  </a:ext>
                </a:extLst>
              </a:tr>
              <a:tr h="178352">
                <a:tc>
                  <a:txBody>
                    <a:bodyPr/>
                    <a:lstStyle/>
                    <a:p>
                      <a:pPr algn="l" fontAlgn="b"/>
                      <a:r>
                        <a:rPr lang="en-US" sz="1100" u="none" strike="noStrike" dirty="0">
                          <a:effectLst/>
                          <a:latin typeface="+mn-lt"/>
                        </a:rPr>
                        <a:t>ANDES</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0.250</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$92,646</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2"/>
                  </a:ext>
                </a:extLst>
              </a:tr>
              <a:tr h="178352">
                <a:tc>
                  <a:txBody>
                    <a:bodyPr/>
                    <a:lstStyle/>
                    <a:p>
                      <a:pPr algn="l" fontAlgn="b"/>
                      <a:r>
                        <a:rPr lang="en-US" sz="1100" u="none" strike="noStrike" dirty="0">
                          <a:effectLst/>
                          <a:latin typeface="+mn-lt"/>
                        </a:rPr>
                        <a:t>CHARLOTTE VALLEY</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0.581</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$38,586</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3"/>
                  </a:ext>
                </a:extLst>
              </a:tr>
              <a:tr h="178352">
                <a:tc>
                  <a:txBody>
                    <a:bodyPr/>
                    <a:lstStyle/>
                    <a:p>
                      <a:pPr algn="l" fontAlgn="b"/>
                      <a:r>
                        <a:rPr lang="en-US" sz="1100" u="none" strike="noStrike" dirty="0">
                          <a:effectLst/>
                          <a:latin typeface="+mn-lt"/>
                        </a:rPr>
                        <a:t>CHERRY VALLEY-SPRINGFIELD</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0.517</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$45,072</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4"/>
                  </a:ext>
                </a:extLst>
              </a:tr>
              <a:tr h="178352">
                <a:tc>
                  <a:txBody>
                    <a:bodyPr/>
                    <a:lstStyle/>
                    <a:p>
                      <a:pPr algn="l" fontAlgn="b"/>
                      <a:r>
                        <a:rPr lang="en-US" sz="1100" u="none" strike="noStrike" dirty="0">
                          <a:effectLst/>
                          <a:latin typeface="+mn-lt"/>
                        </a:rPr>
                        <a:t>COOPERSTOWN</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0.277</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$40,539</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5"/>
                  </a:ext>
                </a:extLst>
              </a:tr>
              <a:tr h="178352">
                <a:tc>
                  <a:txBody>
                    <a:bodyPr/>
                    <a:lstStyle/>
                    <a:p>
                      <a:pPr algn="l" fontAlgn="b"/>
                      <a:r>
                        <a:rPr lang="en-US" sz="1100" u="none" strike="noStrike" dirty="0">
                          <a:effectLst/>
                          <a:latin typeface="+mn-lt"/>
                        </a:rPr>
                        <a:t>EDMESTON</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0.673</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$36,147</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6"/>
                  </a:ext>
                </a:extLst>
              </a:tr>
              <a:tr h="178352">
                <a:tc>
                  <a:txBody>
                    <a:bodyPr/>
                    <a:lstStyle/>
                    <a:p>
                      <a:pPr algn="l" fontAlgn="b"/>
                      <a:r>
                        <a:rPr lang="en-US" sz="1100" u="none" strike="noStrike" dirty="0">
                          <a:effectLst/>
                          <a:latin typeface="+mn-lt"/>
                        </a:rPr>
                        <a:t>GILBOA-CONESVILLE</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0.250</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$57,891</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7"/>
                  </a:ext>
                </a:extLst>
              </a:tr>
              <a:tr h="178352">
                <a:tc>
                  <a:txBody>
                    <a:bodyPr/>
                    <a:lstStyle/>
                    <a:p>
                      <a:pPr algn="l" fontAlgn="b"/>
                      <a:r>
                        <a:rPr lang="en-US" sz="1100" u="none" strike="noStrike" dirty="0">
                          <a:effectLst/>
                          <a:latin typeface="+mn-lt"/>
                        </a:rPr>
                        <a:t>HUNTER-TANNERSVILLE</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0.250</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$63,129</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8"/>
                  </a:ext>
                </a:extLst>
              </a:tr>
              <a:tr h="178352">
                <a:tc>
                  <a:txBody>
                    <a:bodyPr/>
                    <a:lstStyle/>
                    <a:p>
                      <a:pPr algn="l" fontAlgn="b"/>
                      <a:r>
                        <a:rPr lang="en-US" sz="1100" u="none" strike="noStrike" dirty="0">
                          <a:effectLst/>
                          <a:latin typeface="+mn-lt"/>
                        </a:rPr>
                        <a:t>JEFFERSON</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0.654</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$36,087</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09"/>
                  </a:ext>
                </a:extLst>
              </a:tr>
              <a:tr h="178352">
                <a:tc>
                  <a:txBody>
                    <a:bodyPr/>
                    <a:lstStyle/>
                    <a:p>
                      <a:pPr algn="l" fontAlgn="b"/>
                      <a:r>
                        <a:rPr lang="en-US" sz="1100" u="none" strike="noStrike" dirty="0">
                          <a:effectLst/>
                          <a:latin typeface="+mn-lt"/>
                        </a:rPr>
                        <a:t>LAURENS</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0.709</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$35,808</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0"/>
                  </a:ext>
                </a:extLst>
              </a:tr>
              <a:tr h="178352">
                <a:tc>
                  <a:txBody>
                    <a:bodyPr/>
                    <a:lstStyle/>
                    <a:p>
                      <a:pPr algn="l" fontAlgn="b"/>
                      <a:r>
                        <a:rPr lang="en-US" sz="1100" u="none" strike="noStrike" dirty="0">
                          <a:effectLst/>
                          <a:latin typeface="+mn-lt"/>
                        </a:rPr>
                        <a:t>MARGARETVILLE</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0.250</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$52,605</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1"/>
                  </a:ext>
                </a:extLst>
              </a:tr>
              <a:tr h="178352">
                <a:tc>
                  <a:txBody>
                    <a:bodyPr/>
                    <a:lstStyle/>
                    <a:p>
                      <a:pPr algn="l" fontAlgn="b"/>
                      <a:r>
                        <a:rPr lang="en-US" sz="1100" u="none" strike="noStrike" dirty="0">
                          <a:effectLst/>
                          <a:latin typeface="+mn-lt"/>
                        </a:rPr>
                        <a:t>MILFORD</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0.626</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$40,782</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2"/>
                  </a:ext>
                </a:extLst>
              </a:tr>
              <a:tr h="178352">
                <a:tc>
                  <a:txBody>
                    <a:bodyPr/>
                    <a:lstStyle/>
                    <a:p>
                      <a:pPr algn="l" fontAlgn="b"/>
                      <a:r>
                        <a:rPr lang="en-US" sz="1100" u="none" strike="noStrike" dirty="0">
                          <a:effectLst/>
                          <a:latin typeface="+mn-lt"/>
                        </a:rPr>
                        <a:t>MORRIS</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0.751</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$34,149</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3"/>
                  </a:ext>
                </a:extLst>
              </a:tr>
              <a:tr h="178352">
                <a:tc>
                  <a:txBody>
                    <a:bodyPr/>
                    <a:lstStyle/>
                    <a:p>
                      <a:pPr algn="l" fontAlgn="b"/>
                      <a:r>
                        <a:rPr lang="en-US" sz="1100" u="none" strike="noStrike" dirty="0">
                          <a:effectLst/>
                          <a:latin typeface="+mn-lt"/>
                        </a:rPr>
                        <a:t>ONEONTA</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0.607</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$36,705</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4"/>
                  </a:ext>
                </a:extLst>
              </a:tr>
              <a:tr h="178352">
                <a:tc>
                  <a:txBody>
                    <a:bodyPr/>
                    <a:lstStyle/>
                    <a:p>
                      <a:pPr algn="l" fontAlgn="b"/>
                      <a:r>
                        <a:rPr lang="en-US" sz="1100" u="none" strike="noStrike" dirty="0">
                          <a:effectLst/>
                          <a:latin typeface="+mn-lt"/>
                        </a:rPr>
                        <a:t>ROXBURY</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0.351</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$56,493</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5"/>
                  </a:ext>
                </a:extLst>
              </a:tr>
              <a:tr h="178352">
                <a:tc>
                  <a:txBody>
                    <a:bodyPr/>
                    <a:lstStyle/>
                    <a:p>
                      <a:pPr algn="l" fontAlgn="b"/>
                      <a:r>
                        <a:rPr lang="en-US" sz="1100" u="none" strike="noStrike" dirty="0">
                          <a:effectLst/>
                          <a:latin typeface="+mn-lt"/>
                        </a:rPr>
                        <a:t>SCHENEVUS</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0.707</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$39,171</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6"/>
                  </a:ext>
                </a:extLst>
              </a:tr>
              <a:tr h="178352">
                <a:tc>
                  <a:txBody>
                    <a:bodyPr/>
                    <a:lstStyle/>
                    <a:p>
                      <a:pPr algn="l" fontAlgn="b"/>
                      <a:r>
                        <a:rPr lang="en-US" sz="1100" u="none" strike="noStrike" dirty="0">
                          <a:effectLst/>
                          <a:latin typeface="+mn-lt"/>
                        </a:rPr>
                        <a:t>SOUTH KORTRIGHT</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0.552</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$43,122</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7"/>
                  </a:ext>
                </a:extLst>
              </a:tr>
              <a:tr h="178352">
                <a:tc>
                  <a:txBody>
                    <a:bodyPr/>
                    <a:lstStyle/>
                    <a:p>
                      <a:pPr algn="l" fontAlgn="b"/>
                      <a:r>
                        <a:rPr lang="en-US" sz="1100" u="none" strike="noStrike" dirty="0">
                          <a:effectLst/>
                          <a:latin typeface="+mn-lt"/>
                        </a:rPr>
                        <a:t>STAMFORD</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0.565</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$44,853</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8"/>
                  </a:ext>
                </a:extLst>
              </a:tr>
              <a:tr h="178352">
                <a:tc>
                  <a:txBody>
                    <a:bodyPr/>
                    <a:lstStyle/>
                    <a:p>
                      <a:pPr algn="l" fontAlgn="b"/>
                      <a:r>
                        <a:rPr lang="en-US" sz="1100" u="none" strike="noStrike" dirty="0">
                          <a:effectLst/>
                          <a:latin typeface="+mn-lt"/>
                        </a:rPr>
                        <a:t>WINDHAM-ASHLAND-JEWETT</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0.250</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$61,521</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19"/>
                  </a:ext>
                </a:extLst>
              </a:tr>
              <a:tr h="178352">
                <a:tc>
                  <a:txBody>
                    <a:bodyPr/>
                    <a:lstStyle/>
                    <a:p>
                      <a:pPr algn="l" fontAlgn="b"/>
                      <a:r>
                        <a:rPr lang="en-US" sz="1100" u="none" strike="noStrike" dirty="0">
                          <a:effectLst/>
                          <a:latin typeface="+mn-lt"/>
                        </a:rPr>
                        <a:t>WORCESTER</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0.703</a:t>
                      </a:r>
                      <a:endParaRPr lang="en-US" sz="1100" b="0" i="0" u="none" strike="noStrike" dirty="0">
                        <a:solidFill>
                          <a:srgbClr val="000000"/>
                        </a:solidFill>
                        <a:effectLst/>
                        <a:latin typeface="+mn-lt"/>
                      </a:endParaRPr>
                    </a:p>
                  </a:txBody>
                  <a:tcPr marL="6002" marR="6002" marT="6002" marB="0" anchor="b"/>
                </a:tc>
                <a:tc>
                  <a:txBody>
                    <a:bodyPr/>
                    <a:lstStyle/>
                    <a:p>
                      <a:pPr algn="ctr" fontAlgn="b"/>
                      <a:r>
                        <a:rPr lang="en-US" sz="1100" u="none" strike="noStrike" dirty="0">
                          <a:effectLst/>
                          <a:latin typeface="+mn-lt"/>
                        </a:rPr>
                        <a:t>$42,984</a:t>
                      </a:r>
                      <a:endParaRPr lang="en-US" sz="1100" b="0" i="0" u="none" strike="noStrike" dirty="0">
                        <a:solidFill>
                          <a:srgbClr val="000000"/>
                        </a:solidFill>
                        <a:effectLst/>
                        <a:latin typeface="+mn-lt"/>
                      </a:endParaRPr>
                    </a:p>
                  </a:txBody>
                  <a:tcPr marL="6002" marR="6002" marT="6002"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988359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Providing Special Education is a Challenge</a:t>
            </a:r>
            <a:endParaRPr lang="en-US" dirty="0"/>
          </a:p>
        </p:txBody>
      </p:sp>
      <p:sp>
        <p:nvSpPr>
          <p:cNvPr id="3" name="Content Placeholder 2"/>
          <p:cNvSpPr>
            <a:spLocks noGrp="1"/>
          </p:cNvSpPr>
          <p:nvPr>
            <p:ph idx="1"/>
          </p:nvPr>
        </p:nvSpPr>
        <p:spPr>
          <a:xfrm>
            <a:off x="838200" y="2086359"/>
            <a:ext cx="10515600" cy="4093485"/>
          </a:xfrm>
        </p:spPr>
        <p:txBody>
          <a:bodyPr>
            <a:normAutofit/>
          </a:bodyPr>
          <a:lstStyle/>
          <a:p>
            <a:endParaRPr lang="en-US" dirty="0" smtClean="0"/>
          </a:p>
          <a:p>
            <a:pPr marL="457200" lvl="1" indent="0">
              <a:buNone/>
            </a:pPr>
            <a:r>
              <a:rPr lang="en-US" sz="2800" u="sng" dirty="0" smtClean="0"/>
              <a:t>GOAL:</a:t>
            </a:r>
            <a:endParaRPr lang="en-US" sz="2800" u="sng" dirty="0"/>
          </a:p>
          <a:p>
            <a:pPr marL="457200" lvl="1" indent="0">
              <a:buNone/>
            </a:pPr>
            <a:endParaRPr lang="en-US" sz="2800" u="sng" dirty="0" smtClean="0"/>
          </a:p>
          <a:p>
            <a:pPr marL="457200" lvl="1" indent="0">
              <a:buNone/>
            </a:pPr>
            <a:r>
              <a:rPr lang="en-US" sz="2800" dirty="0" smtClean="0"/>
              <a:t>Provide a better understanding of BOCES programs and related services to assist districts with maximizing their high cost aid through the STAC process.</a:t>
            </a:r>
          </a:p>
          <a:p>
            <a:pPr marL="0" indent="0">
              <a:buNone/>
            </a:pP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7</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807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Agenda</a:t>
            </a:r>
            <a:endParaRPr lang="en-US" dirty="0"/>
          </a:p>
        </p:txBody>
      </p:sp>
      <p:sp>
        <p:nvSpPr>
          <p:cNvPr id="3" name="Content Placeholder 2"/>
          <p:cNvSpPr>
            <a:spLocks noGrp="1"/>
          </p:cNvSpPr>
          <p:nvPr>
            <p:ph idx="1"/>
          </p:nvPr>
        </p:nvSpPr>
        <p:spPr>
          <a:xfrm>
            <a:off x="838200" y="2086359"/>
            <a:ext cx="10515600" cy="4093485"/>
          </a:xfrm>
        </p:spPr>
        <p:txBody>
          <a:bodyPr>
            <a:normAutofit/>
          </a:bodyPr>
          <a:lstStyle/>
          <a:p>
            <a:endParaRPr lang="en-US" dirty="0" smtClean="0"/>
          </a:p>
          <a:p>
            <a:r>
              <a:rPr lang="en-US" dirty="0" smtClean="0"/>
              <a:t>BOCES Terminology</a:t>
            </a:r>
          </a:p>
          <a:p>
            <a:r>
              <a:rPr lang="en-US" dirty="0" smtClean="0"/>
              <a:t>ONC BOCES Innovative Programs</a:t>
            </a:r>
          </a:p>
          <a:p>
            <a:r>
              <a:rPr lang="en-US" dirty="0" smtClean="0"/>
              <a:t>ONC BOCES Related Services</a:t>
            </a:r>
          </a:p>
          <a:p>
            <a:r>
              <a:rPr lang="en-US" dirty="0" smtClean="0"/>
              <a:t>ONC BOCES Billing and Final Cost Reports</a:t>
            </a:r>
          </a:p>
          <a:p>
            <a:r>
              <a:rPr lang="en-US" dirty="0" smtClean="0"/>
              <a:t>STAC Reporting</a:t>
            </a:r>
          </a:p>
          <a:p>
            <a:endParaRPr lang="en-US" dirty="0" smtClean="0"/>
          </a:p>
          <a:p>
            <a:pPr marL="0" indent="0">
              <a:buNone/>
            </a:pP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8</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433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467"/>
            <a:ext cx="10515600" cy="1325563"/>
          </a:xfrm>
        </p:spPr>
        <p:txBody>
          <a:bodyPr/>
          <a:lstStyle/>
          <a:p>
            <a:r>
              <a:rPr lang="en-US" dirty="0" smtClean="0"/>
              <a:t>BOCES Terminology</a:t>
            </a:r>
            <a:endParaRPr lang="en-US" dirty="0"/>
          </a:p>
        </p:txBody>
      </p:sp>
      <p:sp>
        <p:nvSpPr>
          <p:cNvPr id="3" name="Content Placeholder 2"/>
          <p:cNvSpPr>
            <a:spLocks noGrp="1"/>
          </p:cNvSpPr>
          <p:nvPr>
            <p:ph idx="1"/>
          </p:nvPr>
        </p:nvSpPr>
        <p:spPr>
          <a:xfrm>
            <a:off x="838200" y="2099806"/>
            <a:ext cx="10515600" cy="4093485"/>
          </a:xfrm>
        </p:spPr>
        <p:txBody>
          <a:bodyPr>
            <a:normAutofit/>
          </a:bodyPr>
          <a:lstStyle/>
          <a:p>
            <a:endParaRPr lang="en-US" dirty="0" smtClean="0"/>
          </a:p>
          <a:p>
            <a:r>
              <a:rPr lang="en-US" dirty="0" smtClean="0"/>
              <a:t>Special Education = Innovative Programs</a:t>
            </a:r>
          </a:p>
          <a:p>
            <a:pPr marL="0" indent="0">
              <a:buNone/>
            </a:pPr>
            <a:endParaRPr lang="en-US" dirty="0"/>
          </a:p>
          <a:p>
            <a:r>
              <a:rPr lang="en-US" dirty="0" smtClean="0"/>
              <a:t>CoSer – three digit # assigned by ONC BOCES for a specific program</a:t>
            </a:r>
          </a:p>
          <a:p>
            <a:pPr lvl="2"/>
            <a:r>
              <a:rPr lang="en-US" dirty="0" smtClean="0"/>
              <a:t>CoSer is a cooperative service</a:t>
            </a:r>
          </a:p>
          <a:p>
            <a:pPr lvl="2"/>
            <a:r>
              <a:rPr lang="en-US" dirty="0" smtClean="0"/>
              <a:t>200s – Special Education Programs</a:t>
            </a:r>
          </a:p>
          <a:p>
            <a:pPr lvl="2"/>
            <a:r>
              <a:rPr lang="en-US" dirty="0" smtClean="0"/>
              <a:t>300s – Itinerants and Related Services</a:t>
            </a:r>
          </a:p>
          <a:p>
            <a:pPr lvl="2"/>
            <a:r>
              <a:rPr lang="en-US" dirty="0" smtClean="0"/>
              <a:t>For each CoSer, can provide one or more services (example: sell by FTE and hourly)</a:t>
            </a:r>
          </a:p>
          <a:p>
            <a:pPr marL="457200" lvl="1" indent="0">
              <a:buNone/>
            </a:pPr>
            <a:endParaRPr lang="en-US" dirty="0"/>
          </a:p>
        </p:txBody>
      </p:sp>
      <p:cxnSp>
        <p:nvCxnSpPr>
          <p:cNvPr id="5" name="Straight Connector 4"/>
          <p:cNvCxnSpPr/>
          <p:nvPr/>
        </p:nvCxnSpPr>
        <p:spPr>
          <a:xfrm flipV="1">
            <a:off x="1502234" y="1837078"/>
            <a:ext cx="9835243" cy="1"/>
          </a:xfrm>
          <a:prstGeom prst="line">
            <a:avLst/>
          </a:prstGeom>
          <a:ln w="333375">
            <a:solidFill>
              <a:srgbClr val="17A543"/>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913496" y="1707314"/>
            <a:ext cx="425447" cy="359834"/>
          </a:xfrm>
          <a:noFill/>
          <a:ln w="60325">
            <a:solidFill>
              <a:schemeClr val="bg1">
                <a:lumMod val="50000"/>
              </a:schemeClr>
            </a:solidFill>
          </a:ln>
        </p:spPr>
        <p:txBody>
          <a:bodyPr/>
          <a:lstStyle/>
          <a:p>
            <a:pPr algn="ctr"/>
            <a:fld id="{673B7332-8529-4AD5-9851-D1B2FE8DFECC}" type="slidenum">
              <a:rPr lang="en-US" sz="1600" b="1" smtClean="0">
                <a:solidFill>
                  <a:schemeClr val="tx1"/>
                </a:solidFill>
              </a:rPr>
              <a:pPr algn="ctr"/>
              <a:t>9</a:t>
            </a:fld>
            <a:endParaRPr lang="en-US" sz="1600" b="1" dirty="0">
              <a:solidFill>
                <a:schemeClr val="tx1"/>
              </a:solidFill>
            </a:endParaRPr>
          </a:p>
        </p:txBody>
      </p:sp>
      <p:cxnSp>
        <p:nvCxnSpPr>
          <p:cNvPr id="7" name="Straight Connector 6"/>
          <p:cNvCxnSpPr/>
          <p:nvPr/>
        </p:nvCxnSpPr>
        <p:spPr>
          <a:xfrm>
            <a:off x="1502234" y="2024444"/>
            <a:ext cx="9835243" cy="4995"/>
          </a:xfrm>
          <a:prstGeom prst="line">
            <a:avLst/>
          </a:prstGeom>
          <a:ln w="825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387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2875</Words>
  <Application>Microsoft Office PowerPoint</Application>
  <PresentationFormat>Widescreen</PresentationFormat>
  <Paragraphs>449</Paragraphs>
  <Slides>52</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Meeting Your Special Education Needs at Otsego Northern Catskills BOCES</vt:lpstr>
      <vt:lpstr>Providing Special Education is a Challenge</vt:lpstr>
      <vt:lpstr>Special Education Costs - % of General Fund</vt:lpstr>
      <vt:lpstr>Special Education Costs – Actual Spending </vt:lpstr>
      <vt:lpstr>Total Spending on ONC Special Education Programs &amp; Services (Final Contract Billing)</vt:lpstr>
      <vt:lpstr>What is your Public Excess Cost Aid Ratio and Threshold?</vt:lpstr>
      <vt:lpstr>Providing Special Education is a Challenge</vt:lpstr>
      <vt:lpstr>Agenda</vt:lpstr>
      <vt:lpstr>BOCES Terminology</vt:lpstr>
      <vt:lpstr>BOCES Terminology</vt:lpstr>
      <vt:lpstr>BOCES Terminology</vt:lpstr>
      <vt:lpstr>BOCES Terminology</vt:lpstr>
      <vt:lpstr>Innovative Programs</vt:lpstr>
      <vt:lpstr>201 CoSer-Career Pathways</vt:lpstr>
      <vt:lpstr>201 CoSer-Career Pathways</vt:lpstr>
      <vt:lpstr>202 CoSer Therapeutic Learning Center</vt:lpstr>
      <vt:lpstr>202 CoSer Therapeutic Learning Center</vt:lpstr>
      <vt:lpstr>204 CoSer-Basic Life Skills</vt:lpstr>
      <vt:lpstr>210 CoSer-TRUST</vt:lpstr>
      <vt:lpstr>210 CoSer-TRUST</vt:lpstr>
      <vt:lpstr>212 CoSer- Behavior Adjustment</vt:lpstr>
      <vt:lpstr>212 CoSer- Behavior Adjustment</vt:lpstr>
      <vt:lpstr>308-School Counselor/Students with Disabilities Counseling</vt:lpstr>
      <vt:lpstr>104-Consultant Teaching Services</vt:lpstr>
      <vt:lpstr>2017-2018 Innovative Programs Tuition/Rates</vt:lpstr>
      <vt:lpstr>Firm Commitments</vt:lpstr>
      <vt:lpstr>Registration Process-Annual Reviews</vt:lpstr>
      <vt:lpstr>Registration Process-School Year</vt:lpstr>
      <vt:lpstr>Billing</vt:lpstr>
      <vt:lpstr>Communication</vt:lpstr>
      <vt:lpstr>Questions?</vt:lpstr>
      <vt:lpstr>What are Itinerant/Related Services at ONC BOCES?</vt:lpstr>
      <vt:lpstr>Challenges in regards to Itinerant Services</vt:lpstr>
      <vt:lpstr>Which Itinerant/Related Services are available for the 2017-18 School Year?</vt:lpstr>
      <vt:lpstr>Itinerant Services available for 2017-18 School Year (continued)</vt:lpstr>
      <vt:lpstr>Process for Requesting Itinerant/Related Services</vt:lpstr>
      <vt:lpstr>Process for Requesting Itinerant/Related Services (continued)</vt:lpstr>
      <vt:lpstr>Funding Methodology for Calculating FTE Costs</vt:lpstr>
      <vt:lpstr>Questions ?</vt:lpstr>
      <vt:lpstr>Billing and Reporting</vt:lpstr>
      <vt:lpstr>Billing &amp; Reporting</vt:lpstr>
      <vt:lpstr>Tuition Calculations</vt:lpstr>
      <vt:lpstr>Budget Development Timeline</vt:lpstr>
      <vt:lpstr>Budget Presentation Sheets</vt:lpstr>
      <vt:lpstr>Billing Procedures</vt:lpstr>
      <vt:lpstr>Contract Invoice</vt:lpstr>
      <vt:lpstr>Contract Invoice - Detail</vt:lpstr>
      <vt:lpstr>Refund of Surplus for Special Ed Programs &amp; Services</vt:lpstr>
      <vt:lpstr>High Cost Amendment Report</vt:lpstr>
      <vt:lpstr>Special Ed Service Listing</vt:lpstr>
      <vt:lpstr>Summary</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Chase</dc:creator>
  <cp:lastModifiedBy>Default</cp:lastModifiedBy>
  <cp:revision>55</cp:revision>
  <cp:lastPrinted>2017-11-27T22:53:16Z</cp:lastPrinted>
  <dcterms:created xsi:type="dcterms:W3CDTF">2017-10-31T12:48:57Z</dcterms:created>
  <dcterms:modified xsi:type="dcterms:W3CDTF">2017-11-28T16:53:21Z</dcterms:modified>
</cp:coreProperties>
</file>